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33" r:id="rId1"/>
  </p:sldMasterIdLst>
  <p:notesMasterIdLst>
    <p:notesMasterId r:id="rId21"/>
  </p:notesMasterIdLst>
  <p:handoutMasterIdLst>
    <p:handoutMasterId r:id="rId22"/>
  </p:handoutMasterIdLst>
  <p:sldIdLst>
    <p:sldId id="496" r:id="rId2"/>
    <p:sldId id="497" r:id="rId3"/>
    <p:sldId id="494" r:id="rId4"/>
    <p:sldId id="516" r:id="rId5"/>
    <p:sldId id="499" r:id="rId6"/>
    <p:sldId id="504" r:id="rId7"/>
    <p:sldId id="503" r:id="rId8"/>
    <p:sldId id="498" r:id="rId9"/>
    <p:sldId id="495" r:id="rId10"/>
    <p:sldId id="506" r:id="rId11"/>
    <p:sldId id="505" r:id="rId12"/>
    <p:sldId id="511" r:id="rId13"/>
    <p:sldId id="512" r:id="rId14"/>
    <p:sldId id="518" r:id="rId15"/>
    <p:sldId id="519" r:id="rId16"/>
    <p:sldId id="520" r:id="rId17"/>
    <p:sldId id="500" r:id="rId18"/>
    <p:sldId id="513" r:id="rId19"/>
    <p:sldId id="515" r:id="rId20"/>
  </p:sldIdLst>
  <p:sldSz cx="9906000" cy="6858000" type="A4"/>
  <p:notesSz cx="6805613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1"/>
        </a:solidFill>
        <a:latin typeface="Times New Roman" pitchFamily="18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BF1EE"/>
    <a:srgbClr val="FBFB5F"/>
    <a:srgbClr val="080808"/>
    <a:srgbClr val="17D9D4"/>
    <a:srgbClr val="0033CC"/>
    <a:srgbClr val="000099"/>
    <a:srgbClr val="003399"/>
    <a:srgbClr val="000066"/>
    <a:srgbClr val="9900FF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8781" autoAdjust="0"/>
  </p:normalViewPr>
  <p:slideViewPr>
    <p:cSldViewPr>
      <p:cViewPr varScale="1">
        <p:scale>
          <a:sx n="108" d="100"/>
          <a:sy n="108" d="100"/>
        </p:scale>
        <p:origin x="-906" y="-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2190" y="-84"/>
      </p:cViewPr>
      <p:guideLst>
        <p:guide orient="horz" pos="3131"/>
        <p:guide pos="214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t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E7568C2B-BE17-447B-A249-D5609BE35578}" type="datetime1">
              <a:rPr lang="zh-CN" altLang="en-US"/>
              <a:pPr>
                <a:defRPr/>
              </a:pPr>
              <a:t>2015/6/5</a:t>
            </a:fld>
            <a:endParaRPr lang="en-US" altLang="zh-CN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b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F69B58CB-323E-4CEA-A8E8-868C3D3AB61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8738" y="-1588"/>
            <a:ext cx="1589087" cy="336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541" tIns="45770" rIns="91541" bIns="45770">
            <a:spAutoFit/>
          </a:bodyPr>
          <a:lstStyle/>
          <a:p>
            <a:pPr algn="ctr" defTabSz="915988">
              <a:spcBef>
                <a:spcPct val="50000"/>
              </a:spcBef>
              <a:defRPr/>
            </a:pPr>
            <a:r>
              <a:rPr kumimoji="0" lang="en-US" altLang="zh-CN" sz="1600">
                <a:solidFill>
                  <a:schemeClr val="tx1"/>
                </a:solidFill>
                <a:latin typeface="Arial" charset="0"/>
                <a:ea typeface="+mn-ea"/>
              </a:rPr>
              <a:t>ICAO FPP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-169863" y="227013"/>
            <a:ext cx="2593976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541" tIns="45770" rIns="91541" bIns="45770">
            <a:spAutoFit/>
          </a:bodyPr>
          <a:lstStyle/>
          <a:p>
            <a:pPr algn="ctr" defTabSz="915988">
              <a:spcBef>
                <a:spcPct val="50000"/>
              </a:spcBef>
              <a:defRPr/>
            </a:pPr>
            <a:r>
              <a:rPr kumimoji="0" lang="en-US" altLang="zh-CN" sz="1200">
                <a:solidFill>
                  <a:schemeClr val="tx1"/>
                </a:solidFill>
                <a:latin typeface="Arial" charset="0"/>
                <a:ea typeface="+mn-ea"/>
              </a:rPr>
              <a:t>2010.6.21—2010.7.16</a:t>
            </a:r>
          </a:p>
        </p:txBody>
      </p:sp>
    </p:spTree>
    <p:extLst>
      <p:ext uri="{BB962C8B-B14F-4D97-AF65-F5344CB8AC3E}">
        <p14:creationId xmlns:p14="http://schemas.microsoft.com/office/powerpoint/2010/main" xmlns="" val="3349452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t" anchorCtr="0" compatLnSpc="1">
            <a:prstTxWarp prst="textNoShape">
              <a:avLst/>
            </a:prstTxWarp>
          </a:bodyPr>
          <a:lstStyle>
            <a:lvl1pPr defTabSz="928688"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fasdgasdsfas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t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58DD0035-EF4D-4801-B080-74FB6DAA8BF8}" type="datetime1">
              <a:rPr lang="zh-CN" altLang="en-US"/>
              <a:pPr>
                <a:defRPr/>
              </a:pPr>
              <a:t>2015/6/5</a:t>
            </a:fld>
            <a:endParaRPr lang="en-US" altLang="zh-CN"/>
          </a:p>
        </p:txBody>
      </p:sp>
      <p:sp>
        <p:nvSpPr>
          <p:cNvPr id="65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84800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21225"/>
            <a:ext cx="5446713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b" anchorCtr="0" compatLnSpc="1">
            <a:prstTxWarp prst="textNoShape">
              <a:avLst/>
            </a:prstTxWarp>
          </a:bodyPr>
          <a:lstStyle>
            <a:lvl1pPr defTabSz="928688"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ICAO FPP 2010.6.21--2010.7.16</a:t>
            </a:r>
            <a:r>
              <a:rPr lang="en-US" altLang="zh-CN"/>
              <a:t>fdsagsdfgsdgsdgasdfsadf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22" tIns="46411" rIns="92822" bIns="46411" numCol="1" anchor="b" anchorCtr="0" compatLnSpc="1">
            <a:prstTxWarp prst="textNoShape">
              <a:avLst/>
            </a:prstTxWarp>
          </a:bodyPr>
          <a:lstStyle>
            <a:lvl1pPr algn="r" defTabSz="928688">
              <a:defRPr kumimoji="0" sz="12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AA36A41A-9175-449F-AA5E-128D6420F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92128880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20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62832" indent="-293396" defTabSz="92420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73588" indent="-234718" defTabSz="92420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43022" indent="-234718" defTabSz="92420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112458" indent="-234718" defTabSz="924201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81892" indent="-234718" defTabSz="924201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3051327" indent="-234718" defTabSz="924201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520763" indent="-234718" defTabSz="924201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990197" indent="-234718" defTabSz="924201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39EF704-220C-4440-B5B7-3C7F10404A22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55899" y="9442034"/>
            <a:ext cx="2949715" cy="4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5" tIns="46221" rIns="92445" bIns="46221" anchor="b"/>
          <a:lstStyle>
            <a:lvl1pPr defTabSz="8826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8826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8826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8826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8826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7EE48F-DD30-45F1-8C07-80741C3F1A1E}" type="slidenum">
              <a:rPr lang="zh-TW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145412" name="Rectangle 3"/>
          <p:cNvSpPr txBox="1">
            <a:spLocks noGrp="1" noChangeArrowheads="1"/>
          </p:cNvSpPr>
          <p:nvPr/>
        </p:nvSpPr>
        <p:spPr bwMode="auto">
          <a:xfrm>
            <a:off x="3854359" y="1"/>
            <a:ext cx="2949715" cy="49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96" tIns="47597" rIns="95196" bIns="47597"/>
          <a:lstStyle>
            <a:lvl1pPr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D480F2-F21B-4339-B3A6-5C43DF47B02B}" type="datetime1">
              <a:rPr kumimoji="0" lang="zh-CN" altLang="en-U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2015/6/5</a:t>
            </a:fld>
            <a:endParaRPr kumimoji="0" lang="en-US" altLang="zh-CN">
              <a:latin typeface="Arial" pitchFamily="34" charset="0"/>
            </a:endParaRPr>
          </a:p>
        </p:txBody>
      </p:sp>
      <p:sp>
        <p:nvSpPr>
          <p:cNvPr id="145413" name="Rectangle 7"/>
          <p:cNvSpPr txBox="1">
            <a:spLocks noGrp="1" noChangeArrowheads="1"/>
          </p:cNvSpPr>
          <p:nvPr/>
        </p:nvSpPr>
        <p:spPr bwMode="auto">
          <a:xfrm>
            <a:off x="3854359" y="9440335"/>
            <a:ext cx="2949715" cy="49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96" tIns="47597" rIns="95196" bIns="47597" anchor="b"/>
          <a:lstStyle>
            <a:lvl1pPr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096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CD528C-0BF2-4785-AAAD-12D868F4A290}" type="slidenum">
              <a:rPr kumimoji="0" lang="zh-CN" altLang="en-U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kumimoji="0" lang="en-US" altLang="zh-CN">
              <a:latin typeface="Arial" pitchFamily="34" charset="0"/>
            </a:endParaRPr>
          </a:p>
        </p:txBody>
      </p:sp>
      <p:sp>
        <p:nvSpPr>
          <p:cNvPr id="1454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6125"/>
            <a:ext cx="5381625" cy="3727450"/>
          </a:xfrm>
          <a:ln/>
        </p:spPr>
      </p:sp>
      <p:sp>
        <p:nvSpPr>
          <p:cNvPr id="1454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24" y="4720169"/>
            <a:ext cx="4990167" cy="447406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96" tIns="47597" rIns="95196" bIns="47597"/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RF turn is not an option!</a:t>
            </a:r>
          </a:p>
          <a:p>
            <a:r>
              <a:rPr lang="en-US" dirty="0" smtClean="0"/>
              <a:t>We found</a:t>
            </a:r>
            <a:r>
              <a:rPr lang="en-US" baseline="0" dirty="0" smtClean="0"/>
              <a:t> the issue one RNP APCH for one FMS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DD0035-EF4D-4801-B080-74FB6DAA8BF8}" type="datetime1">
              <a:rPr lang="zh-CN" altLang="en-US" smtClean="0"/>
              <a:pPr>
                <a:defRPr/>
              </a:pPr>
              <a:t>2015/6/5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ICAO FPP 2010.6.21--2010.7.16</a:t>
            </a:r>
            <a:r>
              <a:rPr lang="en-US" altLang="zh-CN" smtClean="0"/>
              <a:t>fdsagsdfgsdgsdgasdfsadf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6A41A-9175-449F-AA5E-128D6420F7A9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882559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RF is not a mandate requirement on RNP AR but on ARNP</a:t>
            </a:r>
          </a:p>
          <a:p>
            <a:r>
              <a:rPr lang="en-US" dirty="0" smtClean="0"/>
              <a:t>If</a:t>
            </a:r>
            <a:r>
              <a:rPr lang="en-US" baseline="0" dirty="0" smtClean="0"/>
              <a:t> mandate, population is expected to be low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Ops approval guidance is not in 9997 yet and no charting criteria in Annex 4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DD0035-EF4D-4801-B080-74FB6DAA8BF8}" type="datetime1">
              <a:rPr lang="zh-CN" altLang="en-US" smtClean="0"/>
              <a:pPr>
                <a:defRPr/>
              </a:pPr>
              <a:t>2015/6/5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ICAO FPP 2010.6.21--2010.7.16</a:t>
            </a:r>
            <a:r>
              <a:rPr lang="en-US" altLang="zh-CN" smtClean="0"/>
              <a:t>fdsagsdfgsdgsdgasdfsadf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6A41A-9175-449F-AA5E-128D6420F7A9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87184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 txBox="1">
            <a:spLocks noGrp="1" noChangeArrowheads="1"/>
          </p:cNvSpPr>
          <p:nvPr/>
        </p:nvSpPr>
        <p:spPr bwMode="auto">
          <a:xfrm>
            <a:off x="3854184" y="0"/>
            <a:ext cx="2949840" cy="4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95" tIns="48498" rIns="96995" bIns="48498"/>
          <a:lstStyle>
            <a:lvl1pPr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EF975977-08C6-4E78-8A8F-E8072FDA67C1}" type="datetime1">
              <a:rPr lang="zh-CN" altLang="en-US" sz="1300" b="0">
                <a:latin typeface="Arial" pitchFamily="34" charset="0"/>
              </a:rPr>
              <a:pPr algn="r" eaLnBrk="1" hangingPunct="1"/>
              <a:t>2015/6/5</a:t>
            </a:fld>
            <a:endParaRPr lang="en-US" altLang="zh-CN" sz="1300" b="0">
              <a:latin typeface="Arial" pitchFamily="34" charset="0"/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854184" y="9440227"/>
            <a:ext cx="2949840" cy="49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95" tIns="48498" rIns="96995" bIns="48498" anchor="b"/>
          <a:lstStyle>
            <a:lvl1pPr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664B2FA3-6648-4A48-B780-B3137188A8C5}" type="slidenum">
              <a:rPr lang="zh-CN" altLang="en-US" sz="1300" b="0">
                <a:latin typeface="Arial" pitchFamily="34" charset="0"/>
              </a:rPr>
              <a:pPr algn="r" eaLnBrk="1" hangingPunct="1"/>
              <a:t>2</a:t>
            </a:fld>
            <a:endParaRPr lang="en-US" altLang="zh-CN" sz="1300" b="0">
              <a:latin typeface="Arial" pitchFamily="34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6125"/>
            <a:ext cx="5383213" cy="3727450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ICAO FPP 2010.6.21--2010.7.16</a:t>
            </a:r>
            <a:r>
              <a:rPr lang="en-US" altLang="zh-CN" smtClean="0"/>
              <a:t>fdsagsdfgsdgsdgasdfsadf</a:t>
            </a:r>
          </a:p>
        </p:txBody>
      </p:sp>
      <p:sp>
        <p:nvSpPr>
          <p:cNvPr id="506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4C5626-73CD-4A48-B68D-E8325EC6B3A3}" type="slidenum">
              <a:rPr lang="zh-CN" altLang="en-US" smtClean="0"/>
              <a:pPr>
                <a:defRPr/>
              </a:pPr>
              <a:t>3</a:t>
            </a:fld>
            <a:endParaRPr lang="en-US" altLang="zh-CN" smtClean="0"/>
          </a:p>
        </p:txBody>
      </p:sp>
      <p:sp>
        <p:nvSpPr>
          <p:cNvPr id="65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dirty="0" smtClean="0">
                <a:ea typeface="宋体" pitchFamily="2" charset="-122"/>
              </a:rPr>
              <a:t>RNP</a:t>
            </a:r>
            <a:r>
              <a:rPr lang="en-US" altLang="zh-TW" baseline="0" dirty="0" smtClean="0">
                <a:ea typeface="宋体" pitchFamily="2" charset="-122"/>
              </a:rPr>
              <a:t> AR due Intermediate approach criteria </a:t>
            </a:r>
            <a:endParaRPr lang="zh-TW" altLang="zh-TW" dirty="0" smtClean="0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DD0035-EF4D-4801-B080-74FB6DAA8BF8}" type="datetime1">
              <a:rPr lang="zh-CN" altLang="en-US" smtClean="0"/>
              <a:pPr>
                <a:defRPr/>
              </a:pPr>
              <a:t>2015/6/5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ICAO FPP 2010.6.21--2010.7.16</a:t>
            </a:r>
            <a:r>
              <a:rPr lang="en-US" altLang="zh-CN" smtClean="0"/>
              <a:t>fdsagsdfgsdgsdgasdfsadf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6A41A-9175-449F-AA5E-128D6420F7A9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9992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6125"/>
            <a:ext cx="5381625" cy="37274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6125"/>
            <a:ext cx="5381625" cy="37274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2 Nav Spec for RNP APCH, due terrain we need to use RNP AR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 txBox="1">
            <a:spLocks noGrp="1" noChangeArrowheads="1"/>
          </p:cNvSpPr>
          <p:nvPr/>
        </p:nvSpPr>
        <p:spPr bwMode="auto">
          <a:xfrm>
            <a:off x="3854184" y="0"/>
            <a:ext cx="2949840" cy="4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95" tIns="48498" rIns="96995" bIns="48498"/>
          <a:lstStyle>
            <a:lvl1pPr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EF975977-08C6-4E78-8A8F-E8072FDA67C1}" type="datetime1">
              <a:rPr lang="zh-CN" altLang="en-US" sz="1300" b="0">
                <a:latin typeface="Arial" pitchFamily="34" charset="0"/>
              </a:rPr>
              <a:pPr algn="r" eaLnBrk="1" hangingPunct="1"/>
              <a:t>2015/6/5</a:t>
            </a:fld>
            <a:endParaRPr lang="en-US" altLang="zh-CN" sz="1300" b="0">
              <a:latin typeface="Arial" pitchFamily="34" charset="0"/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854184" y="9440227"/>
            <a:ext cx="2949840" cy="49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95" tIns="48498" rIns="96995" bIns="48498" anchor="b"/>
          <a:lstStyle>
            <a:lvl1pPr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7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664B2FA3-6648-4A48-B780-B3137188A8C5}" type="slidenum">
              <a:rPr lang="zh-CN" altLang="en-US" sz="1300" b="0">
                <a:latin typeface="Arial" pitchFamily="34" charset="0"/>
              </a:rPr>
              <a:pPr algn="r" eaLnBrk="1" hangingPunct="1"/>
              <a:t>10</a:t>
            </a:fld>
            <a:endParaRPr lang="en-US" altLang="zh-CN" sz="1300" b="0">
              <a:latin typeface="Arial" pitchFamily="34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6125"/>
            <a:ext cx="5383213" cy="3727450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Publication is not stringent but insufficient info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DD0035-EF4D-4801-B080-74FB6DAA8BF8}" type="datetime1">
              <a:rPr lang="zh-CN" altLang="en-US" smtClean="0"/>
              <a:pPr>
                <a:defRPr/>
              </a:pPr>
              <a:t>2015/6/5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ICAO FPP 2010.6.21--2010.7.16</a:t>
            </a:r>
            <a:r>
              <a:rPr lang="en-US" altLang="zh-CN" smtClean="0"/>
              <a:t>fdsagsdfgsdgsdgasdfsadf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6A41A-9175-449F-AA5E-128D6420F7A9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28487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0400" y="406400"/>
            <a:ext cx="8420100" cy="7191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838200" y="1366838"/>
            <a:ext cx="8420100" cy="4881562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3638"/>
            <a:ext cx="2311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E20F-C87B-4104-88C5-BD100702D47D}" type="datetimeFigureOut">
              <a:rPr lang="en-US" altLang="en-US"/>
              <a:pPr>
                <a:defRPr/>
              </a:pPr>
              <a:t>6/5/2015</a:t>
            </a:fld>
            <a:endParaRPr lang="en-GB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3638"/>
            <a:ext cx="2311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A1CCD-8C13-48A1-9C21-8E367CFE1B8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83817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white">
              <a:xfrm>
                <a:off x="0" y="19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white">
              <a:xfrm>
                <a:off x="0" y="38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white">
              <a:xfrm>
                <a:off x="0" y="57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white">
              <a:xfrm>
                <a:off x="0" y="76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white">
              <a:xfrm>
                <a:off x="0" y="96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white">
              <a:xfrm>
                <a:off x="0" y="115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white">
              <a:xfrm>
                <a:off x="0" y="134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white">
              <a:xfrm>
                <a:off x="0" y="153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white">
              <a:xfrm>
                <a:off x="0" y="172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white">
              <a:xfrm>
                <a:off x="0" y="192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white">
              <a:xfrm>
                <a:off x="0" y="211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white">
              <a:xfrm>
                <a:off x="0" y="230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white">
              <a:xfrm>
                <a:off x="0" y="249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white">
              <a:xfrm>
                <a:off x="0" y="268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white">
              <a:xfrm>
                <a:off x="0" y="288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white">
              <a:xfrm>
                <a:off x="0" y="307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white">
              <a:xfrm>
                <a:off x="0" y="326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white">
              <a:xfrm>
                <a:off x="0" y="345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white">
              <a:xfrm>
                <a:off x="0" y="364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white">
              <a:xfrm>
                <a:off x="0" y="384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white">
              <a:xfrm>
                <a:off x="0" y="403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white">
              <a:xfrm>
                <a:off x="0" y="422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white">
              <a:xfrm>
                <a:off x="1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white">
              <a:xfrm>
                <a:off x="3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white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3" name="Line 30"/>
              <p:cNvSpPr>
                <a:spLocks noChangeShapeType="1"/>
              </p:cNvSpPr>
              <p:nvPr/>
            </p:nvSpPr>
            <p:spPr bwMode="white">
              <a:xfrm>
                <a:off x="7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white">
              <a:xfrm>
                <a:off x="96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white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white">
              <a:xfrm>
                <a:off x="134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white">
              <a:xfrm>
                <a:off x="153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8" name="Line 35"/>
              <p:cNvSpPr>
                <a:spLocks noChangeShapeType="1"/>
              </p:cNvSpPr>
              <p:nvPr/>
            </p:nvSpPr>
            <p:spPr bwMode="white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white">
              <a:xfrm>
                <a:off x="192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0" name="Line 37"/>
              <p:cNvSpPr>
                <a:spLocks noChangeShapeType="1"/>
              </p:cNvSpPr>
              <p:nvPr/>
            </p:nvSpPr>
            <p:spPr bwMode="white">
              <a:xfrm>
                <a:off x="211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white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white">
              <a:xfrm>
                <a:off x="249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3" name="Line 40"/>
              <p:cNvSpPr>
                <a:spLocks noChangeShapeType="1"/>
              </p:cNvSpPr>
              <p:nvPr/>
            </p:nvSpPr>
            <p:spPr bwMode="white">
              <a:xfrm>
                <a:off x="268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4" name="Line 41"/>
              <p:cNvSpPr>
                <a:spLocks noChangeShapeType="1"/>
              </p:cNvSpPr>
              <p:nvPr/>
            </p:nvSpPr>
            <p:spPr bwMode="white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white">
              <a:xfrm>
                <a:off x="307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6" name="Line 43"/>
              <p:cNvSpPr>
                <a:spLocks noChangeShapeType="1"/>
              </p:cNvSpPr>
              <p:nvPr/>
            </p:nvSpPr>
            <p:spPr bwMode="white">
              <a:xfrm>
                <a:off x="326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white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8" name="Line 45"/>
              <p:cNvSpPr>
                <a:spLocks noChangeShapeType="1"/>
              </p:cNvSpPr>
              <p:nvPr/>
            </p:nvSpPr>
            <p:spPr bwMode="white">
              <a:xfrm>
                <a:off x="364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white">
              <a:xfrm>
                <a:off x="384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0" name="Line 47"/>
              <p:cNvSpPr>
                <a:spLocks noChangeShapeType="1"/>
              </p:cNvSpPr>
              <p:nvPr/>
            </p:nvSpPr>
            <p:spPr bwMode="white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white">
              <a:xfrm>
                <a:off x="422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white">
              <a:xfrm>
                <a:off x="441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white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4" name="Line 51"/>
              <p:cNvSpPr>
                <a:spLocks noChangeShapeType="1"/>
              </p:cNvSpPr>
              <p:nvPr/>
            </p:nvSpPr>
            <p:spPr bwMode="white">
              <a:xfrm>
                <a:off x="480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5" name="Line 52"/>
              <p:cNvSpPr>
                <a:spLocks noChangeShapeType="1"/>
              </p:cNvSpPr>
              <p:nvPr/>
            </p:nvSpPr>
            <p:spPr bwMode="white">
              <a:xfrm>
                <a:off x="49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/>
            </p:nvSpPr>
            <p:spPr bwMode="white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7" name="Line 54"/>
              <p:cNvSpPr>
                <a:spLocks noChangeShapeType="1"/>
              </p:cNvSpPr>
              <p:nvPr/>
            </p:nvSpPr>
            <p:spPr bwMode="white">
              <a:xfrm>
                <a:off x="53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58" name="Line 55"/>
              <p:cNvSpPr>
                <a:spLocks noChangeShapeType="1"/>
              </p:cNvSpPr>
              <p:nvPr/>
            </p:nvSpPr>
            <p:spPr bwMode="white">
              <a:xfrm>
                <a:off x="55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</p:grpSp>
        <p:sp>
          <p:nvSpPr>
            <p:cNvPr id="7" name="Line 56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25414" y="612775"/>
            <a:ext cx="7208837" cy="2851150"/>
            <a:chOff x="3" y="559"/>
            <a:chExt cx="4192" cy="1796"/>
          </a:xfrm>
        </p:grpSpPr>
        <p:sp>
          <p:nvSpPr>
            <p:cNvPr id="60" name="Line 58"/>
            <p:cNvSpPr>
              <a:spLocks noChangeShapeType="1"/>
            </p:cNvSpPr>
            <p:nvPr/>
          </p:nvSpPr>
          <p:spPr bwMode="ltGray">
            <a:xfrm>
              <a:off x="506" y="559"/>
              <a:ext cx="0" cy="179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ltGray">
            <a:xfrm flipH="1" flipV="1">
              <a:off x="3" y="1924"/>
              <a:ext cx="3211" cy="1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ltGray">
            <a:xfrm flipH="1" flipV="1">
              <a:off x="384" y="938"/>
              <a:ext cx="3811" cy="1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3" name="Arc 61"/>
            <p:cNvSpPr>
              <a:spLocks/>
            </p:cNvSpPr>
            <p:nvPr/>
          </p:nvSpPr>
          <p:spPr bwMode="ltGray">
            <a:xfrm rot="16200000" flipH="1">
              <a:off x="424" y="862"/>
              <a:ext cx="156" cy="157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21114 w 43195"/>
                <a:gd name="T1" fmla="*/ 5 h 43200"/>
                <a:gd name="T2" fmla="*/ 0 w 43195"/>
                <a:gd name="T3" fmla="*/ 22056 h 43200"/>
                <a:gd name="T4" fmla="*/ 21595 w 4319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43200" fill="none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</a:path>
                <a:path w="43195" h="43200" stroke="0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2574925" y="3124200"/>
            <a:ext cx="6548438" cy="2876550"/>
            <a:chOff x="1480" y="1952"/>
            <a:chExt cx="3808" cy="1812"/>
          </a:xfrm>
        </p:grpSpPr>
        <p:sp>
          <p:nvSpPr>
            <p:cNvPr id="65" name="Line 63"/>
            <p:cNvSpPr>
              <a:spLocks noChangeShapeType="1"/>
            </p:cNvSpPr>
            <p:nvPr userDrawn="1"/>
          </p:nvSpPr>
          <p:spPr bwMode="ltGray">
            <a:xfrm flipV="1">
              <a:off x="1480" y="3442"/>
              <a:ext cx="380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 userDrawn="1"/>
          </p:nvSpPr>
          <p:spPr bwMode="ltGray">
            <a:xfrm flipH="1">
              <a:off x="5172" y="1952"/>
              <a:ext cx="0" cy="181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7" name="Arc 65"/>
            <p:cNvSpPr>
              <a:spLocks/>
            </p:cNvSpPr>
            <p:nvPr userDrawn="1"/>
          </p:nvSpPr>
          <p:spPr bwMode="ltGray">
            <a:xfrm rot="5400000">
              <a:off x="5096" y="3348"/>
              <a:ext cx="156" cy="157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21114 w 43195"/>
                <a:gd name="T1" fmla="*/ 5 h 43200"/>
                <a:gd name="T2" fmla="*/ 0 w 43195"/>
                <a:gd name="T3" fmla="*/ 22056 h 43200"/>
                <a:gd name="T4" fmla="*/ 21595 w 4319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43200" fill="none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</a:path>
                <a:path w="43195" h="43200" stroke="0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68" name="Rectangle 72"/>
          <p:cNvSpPr>
            <a:spLocks noChangeArrowheads="1"/>
          </p:cNvSpPr>
          <p:nvPr userDrawn="1"/>
        </p:nvSpPr>
        <p:spPr bwMode="auto">
          <a:xfrm>
            <a:off x="0" y="6453188"/>
            <a:ext cx="9906000" cy="404812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AU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</a:rPr>
              <a:t>	</a:t>
            </a:r>
            <a:r>
              <a:rPr lang="en-AU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SimSun" pitchFamily="2" charset="-122"/>
              </a:rPr>
              <a:t>				</a:t>
            </a:r>
            <a:endParaRPr lang="en-AU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00418" name="Rectangle 66"/>
          <p:cNvSpPr>
            <a:spLocks noGrp="1" noChangeArrowheads="1"/>
          </p:cNvSpPr>
          <p:nvPr>
            <p:ph type="ctrTitle"/>
          </p:nvPr>
        </p:nvSpPr>
        <p:spPr>
          <a:xfrm>
            <a:off x="1133476" y="1622425"/>
            <a:ext cx="7953375" cy="762000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100423" name="Rectangle 71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255713" y="2852738"/>
            <a:ext cx="6934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pic>
        <p:nvPicPr>
          <p:cNvPr id="70" name="Picture 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248400"/>
            <a:ext cx="10509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Rectangle 6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245600" y="6434138"/>
            <a:ext cx="660400" cy="381000"/>
          </a:xfrm>
          <a:prstGeom prst="rect">
            <a:avLst/>
          </a:prstGeom>
          <a:ln/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B7289D61-6F6B-4ED8-A2A7-0CB22F659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24334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2"/>
          <p:cNvGrpSpPr>
            <a:grpSpLocks/>
          </p:cNvGrpSpPr>
          <p:nvPr/>
        </p:nvGrpSpPr>
        <p:grpSpPr bwMode="auto">
          <a:xfrm>
            <a:off x="0" y="-7938"/>
            <a:ext cx="9906000" cy="6858001"/>
            <a:chOff x="0" y="0"/>
            <a:chExt cx="5760" cy="4320"/>
          </a:xfrm>
        </p:grpSpPr>
        <p:grpSp>
          <p:nvGrpSpPr>
            <p:cNvPr id="1040" name="Group 3"/>
            <p:cNvGrpSpPr>
              <a:grpSpLocks/>
            </p:cNvGrpSpPr>
            <p:nvPr/>
          </p:nvGrpSpPr>
          <p:grpSpPr bwMode="auto">
            <a:xfrm>
              <a:off x="0" y="192"/>
              <a:ext cx="5760" cy="4032"/>
              <a:chOff x="0" y="192"/>
              <a:chExt cx="5760" cy="4032"/>
            </a:xfrm>
          </p:grpSpPr>
          <p:sp>
            <p:nvSpPr>
              <p:cNvPr id="99332" name="Line 4"/>
              <p:cNvSpPr>
                <a:spLocks noChangeShapeType="1"/>
              </p:cNvSpPr>
              <p:nvPr/>
            </p:nvSpPr>
            <p:spPr bwMode="white">
              <a:xfrm>
                <a:off x="0" y="19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3" name="Line 5"/>
              <p:cNvSpPr>
                <a:spLocks noChangeShapeType="1"/>
              </p:cNvSpPr>
              <p:nvPr/>
            </p:nvSpPr>
            <p:spPr bwMode="white">
              <a:xfrm>
                <a:off x="0" y="38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4" name="Line 6"/>
              <p:cNvSpPr>
                <a:spLocks noChangeShapeType="1"/>
              </p:cNvSpPr>
              <p:nvPr/>
            </p:nvSpPr>
            <p:spPr bwMode="white">
              <a:xfrm>
                <a:off x="0" y="57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5" name="Line 7"/>
              <p:cNvSpPr>
                <a:spLocks noChangeShapeType="1"/>
              </p:cNvSpPr>
              <p:nvPr/>
            </p:nvSpPr>
            <p:spPr bwMode="white">
              <a:xfrm>
                <a:off x="0" y="76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6" name="Line 8"/>
              <p:cNvSpPr>
                <a:spLocks noChangeShapeType="1"/>
              </p:cNvSpPr>
              <p:nvPr/>
            </p:nvSpPr>
            <p:spPr bwMode="white">
              <a:xfrm>
                <a:off x="0" y="96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7" name="Line 9"/>
              <p:cNvSpPr>
                <a:spLocks noChangeShapeType="1"/>
              </p:cNvSpPr>
              <p:nvPr/>
            </p:nvSpPr>
            <p:spPr bwMode="white">
              <a:xfrm>
                <a:off x="0" y="115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8" name="Line 10"/>
              <p:cNvSpPr>
                <a:spLocks noChangeShapeType="1"/>
              </p:cNvSpPr>
              <p:nvPr/>
            </p:nvSpPr>
            <p:spPr bwMode="white">
              <a:xfrm>
                <a:off x="0" y="134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39" name="Line 11"/>
              <p:cNvSpPr>
                <a:spLocks noChangeShapeType="1"/>
              </p:cNvSpPr>
              <p:nvPr/>
            </p:nvSpPr>
            <p:spPr bwMode="white">
              <a:xfrm>
                <a:off x="0" y="153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0" name="Line 12"/>
              <p:cNvSpPr>
                <a:spLocks noChangeShapeType="1"/>
              </p:cNvSpPr>
              <p:nvPr/>
            </p:nvSpPr>
            <p:spPr bwMode="white">
              <a:xfrm>
                <a:off x="0" y="172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1" name="Line 13"/>
              <p:cNvSpPr>
                <a:spLocks noChangeShapeType="1"/>
              </p:cNvSpPr>
              <p:nvPr/>
            </p:nvSpPr>
            <p:spPr bwMode="white">
              <a:xfrm>
                <a:off x="0" y="192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2" name="Line 14"/>
              <p:cNvSpPr>
                <a:spLocks noChangeShapeType="1"/>
              </p:cNvSpPr>
              <p:nvPr/>
            </p:nvSpPr>
            <p:spPr bwMode="white">
              <a:xfrm>
                <a:off x="0" y="211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3" name="Line 15"/>
              <p:cNvSpPr>
                <a:spLocks noChangeShapeType="1"/>
              </p:cNvSpPr>
              <p:nvPr/>
            </p:nvSpPr>
            <p:spPr bwMode="white">
              <a:xfrm>
                <a:off x="0" y="230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4" name="Line 16"/>
              <p:cNvSpPr>
                <a:spLocks noChangeShapeType="1"/>
              </p:cNvSpPr>
              <p:nvPr/>
            </p:nvSpPr>
            <p:spPr bwMode="white">
              <a:xfrm>
                <a:off x="0" y="249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5" name="Line 17"/>
              <p:cNvSpPr>
                <a:spLocks noChangeShapeType="1"/>
              </p:cNvSpPr>
              <p:nvPr/>
            </p:nvSpPr>
            <p:spPr bwMode="white">
              <a:xfrm>
                <a:off x="0" y="268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6" name="Line 18"/>
              <p:cNvSpPr>
                <a:spLocks noChangeShapeType="1"/>
              </p:cNvSpPr>
              <p:nvPr/>
            </p:nvSpPr>
            <p:spPr bwMode="white">
              <a:xfrm>
                <a:off x="0" y="288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7" name="Line 19"/>
              <p:cNvSpPr>
                <a:spLocks noChangeShapeType="1"/>
              </p:cNvSpPr>
              <p:nvPr/>
            </p:nvSpPr>
            <p:spPr bwMode="white">
              <a:xfrm>
                <a:off x="0" y="307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8" name="Line 20"/>
              <p:cNvSpPr>
                <a:spLocks noChangeShapeType="1"/>
              </p:cNvSpPr>
              <p:nvPr/>
            </p:nvSpPr>
            <p:spPr bwMode="white">
              <a:xfrm>
                <a:off x="0" y="326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49" name="Line 21"/>
              <p:cNvSpPr>
                <a:spLocks noChangeShapeType="1"/>
              </p:cNvSpPr>
              <p:nvPr/>
            </p:nvSpPr>
            <p:spPr bwMode="white">
              <a:xfrm>
                <a:off x="0" y="345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0" name="Line 22"/>
              <p:cNvSpPr>
                <a:spLocks noChangeShapeType="1"/>
              </p:cNvSpPr>
              <p:nvPr/>
            </p:nvSpPr>
            <p:spPr bwMode="white">
              <a:xfrm>
                <a:off x="0" y="364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1" name="Line 23"/>
              <p:cNvSpPr>
                <a:spLocks noChangeShapeType="1"/>
              </p:cNvSpPr>
              <p:nvPr/>
            </p:nvSpPr>
            <p:spPr bwMode="white">
              <a:xfrm>
                <a:off x="0" y="384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2" name="Line 24"/>
              <p:cNvSpPr>
                <a:spLocks noChangeShapeType="1"/>
              </p:cNvSpPr>
              <p:nvPr/>
            </p:nvSpPr>
            <p:spPr bwMode="white">
              <a:xfrm>
                <a:off x="0" y="403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3" name="Line 25"/>
              <p:cNvSpPr>
                <a:spLocks noChangeShapeType="1"/>
              </p:cNvSpPr>
              <p:nvPr/>
            </p:nvSpPr>
            <p:spPr bwMode="white">
              <a:xfrm>
                <a:off x="0" y="422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</p:grpSp>
        <p:grpSp>
          <p:nvGrpSpPr>
            <p:cNvPr id="1041" name="Group 26"/>
            <p:cNvGrpSpPr>
              <a:grpSpLocks/>
            </p:cNvGrpSpPr>
            <p:nvPr/>
          </p:nvGrpSpPr>
          <p:grpSpPr bwMode="auto">
            <a:xfrm>
              <a:off x="192" y="0"/>
              <a:ext cx="5376" cy="4320"/>
              <a:chOff x="192" y="0"/>
              <a:chExt cx="5376" cy="4320"/>
            </a:xfrm>
          </p:grpSpPr>
          <p:sp>
            <p:nvSpPr>
              <p:cNvPr id="99355" name="Line 27"/>
              <p:cNvSpPr>
                <a:spLocks noChangeShapeType="1"/>
              </p:cNvSpPr>
              <p:nvPr/>
            </p:nvSpPr>
            <p:spPr bwMode="white">
              <a:xfrm>
                <a:off x="1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6" name="Line 28"/>
              <p:cNvSpPr>
                <a:spLocks noChangeShapeType="1"/>
              </p:cNvSpPr>
              <p:nvPr/>
            </p:nvSpPr>
            <p:spPr bwMode="white">
              <a:xfrm>
                <a:off x="3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7" name="Line 29"/>
              <p:cNvSpPr>
                <a:spLocks noChangeShapeType="1"/>
              </p:cNvSpPr>
              <p:nvPr/>
            </p:nvSpPr>
            <p:spPr bwMode="white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8" name="Line 30"/>
              <p:cNvSpPr>
                <a:spLocks noChangeShapeType="1"/>
              </p:cNvSpPr>
              <p:nvPr/>
            </p:nvSpPr>
            <p:spPr bwMode="white">
              <a:xfrm>
                <a:off x="7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59" name="Line 31"/>
              <p:cNvSpPr>
                <a:spLocks noChangeShapeType="1"/>
              </p:cNvSpPr>
              <p:nvPr/>
            </p:nvSpPr>
            <p:spPr bwMode="white">
              <a:xfrm>
                <a:off x="96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0" name="Line 32"/>
              <p:cNvSpPr>
                <a:spLocks noChangeShapeType="1"/>
              </p:cNvSpPr>
              <p:nvPr/>
            </p:nvSpPr>
            <p:spPr bwMode="white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1" name="Line 33"/>
              <p:cNvSpPr>
                <a:spLocks noChangeShapeType="1"/>
              </p:cNvSpPr>
              <p:nvPr/>
            </p:nvSpPr>
            <p:spPr bwMode="white">
              <a:xfrm>
                <a:off x="134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2" name="Line 34"/>
              <p:cNvSpPr>
                <a:spLocks noChangeShapeType="1"/>
              </p:cNvSpPr>
              <p:nvPr/>
            </p:nvSpPr>
            <p:spPr bwMode="white">
              <a:xfrm>
                <a:off x="153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3" name="Line 35"/>
              <p:cNvSpPr>
                <a:spLocks noChangeShapeType="1"/>
              </p:cNvSpPr>
              <p:nvPr/>
            </p:nvSpPr>
            <p:spPr bwMode="white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4" name="Line 36"/>
              <p:cNvSpPr>
                <a:spLocks noChangeShapeType="1"/>
              </p:cNvSpPr>
              <p:nvPr/>
            </p:nvSpPr>
            <p:spPr bwMode="white">
              <a:xfrm>
                <a:off x="192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5" name="Line 37"/>
              <p:cNvSpPr>
                <a:spLocks noChangeShapeType="1"/>
              </p:cNvSpPr>
              <p:nvPr/>
            </p:nvSpPr>
            <p:spPr bwMode="white">
              <a:xfrm>
                <a:off x="211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6" name="Line 38"/>
              <p:cNvSpPr>
                <a:spLocks noChangeShapeType="1"/>
              </p:cNvSpPr>
              <p:nvPr/>
            </p:nvSpPr>
            <p:spPr bwMode="white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7" name="Line 39"/>
              <p:cNvSpPr>
                <a:spLocks noChangeShapeType="1"/>
              </p:cNvSpPr>
              <p:nvPr/>
            </p:nvSpPr>
            <p:spPr bwMode="white">
              <a:xfrm>
                <a:off x="249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8" name="Line 40"/>
              <p:cNvSpPr>
                <a:spLocks noChangeShapeType="1"/>
              </p:cNvSpPr>
              <p:nvPr/>
            </p:nvSpPr>
            <p:spPr bwMode="white">
              <a:xfrm>
                <a:off x="268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69" name="Line 41"/>
              <p:cNvSpPr>
                <a:spLocks noChangeShapeType="1"/>
              </p:cNvSpPr>
              <p:nvPr/>
            </p:nvSpPr>
            <p:spPr bwMode="white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0" name="Line 42"/>
              <p:cNvSpPr>
                <a:spLocks noChangeShapeType="1"/>
              </p:cNvSpPr>
              <p:nvPr/>
            </p:nvSpPr>
            <p:spPr bwMode="white">
              <a:xfrm>
                <a:off x="307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1" name="Line 43"/>
              <p:cNvSpPr>
                <a:spLocks noChangeShapeType="1"/>
              </p:cNvSpPr>
              <p:nvPr/>
            </p:nvSpPr>
            <p:spPr bwMode="white">
              <a:xfrm>
                <a:off x="326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2" name="Line 44"/>
              <p:cNvSpPr>
                <a:spLocks noChangeShapeType="1"/>
              </p:cNvSpPr>
              <p:nvPr/>
            </p:nvSpPr>
            <p:spPr bwMode="white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3" name="Line 45"/>
              <p:cNvSpPr>
                <a:spLocks noChangeShapeType="1"/>
              </p:cNvSpPr>
              <p:nvPr/>
            </p:nvSpPr>
            <p:spPr bwMode="white">
              <a:xfrm>
                <a:off x="364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4" name="Line 46"/>
              <p:cNvSpPr>
                <a:spLocks noChangeShapeType="1"/>
              </p:cNvSpPr>
              <p:nvPr/>
            </p:nvSpPr>
            <p:spPr bwMode="white">
              <a:xfrm>
                <a:off x="384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5" name="Line 47"/>
              <p:cNvSpPr>
                <a:spLocks noChangeShapeType="1"/>
              </p:cNvSpPr>
              <p:nvPr/>
            </p:nvSpPr>
            <p:spPr bwMode="white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6" name="Line 48"/>
              <p:cNvSpPr>
                <a:spLocks noChangeShapeType="1"/>
              </p:cNvSpPr>
              <p:nvPr/>
            </p:nvSpPr>
            <p:spPr bwMode="white">
              <a:xfrm>
                <a:off x="422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7" name="Line 49"/>
              <p:cNvSpPr>
                <a:spLocks noChangeShapeType="1"/>
              </p:cNvSpPr>
              <p:nvPr/>
            </p:nvSpPr>
            <p:spPr bwMode="white">
              <a:xfrm>
                <a:off x="441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8" name="Line 50"/>
              <p:cNvSpPr>
                <a:spLocks noChangeShapeType="1"/>
              </p:cNvSpPr>
              <p:nvPr/>
            </p:nvSpPr>
            <p:spPr bwMode="white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79" name="Line 51"/>
              <p:cNvSpPr>
                <a:spLocks noChangeShapeType="1"/>
              </p:cNvSpPr>
              <p:nvPr/>
            </p:nvSpPr>
            <p:spPr bwMode="white">
              <a:xfrm>
                <a:off x="480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80" name="Line 52"/>
              <p:cNvSpPr>
                <a:spLocks noChangeShapeType="1"/>
              </p:cNvSpPr>
              <p:nvPr/>
            </p:nvSpPr>
            <p:spPr bwMode="white">
              <a:xfrm>
                <a:off x="49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81" name="Line 53"/>
              <p:cNvSpPr>
                <a:spLocks noChangeShapeType="1"/>
              </p:cNvSpPr>
              <p:nvPr/>
            </p:nvSpPr>
            <p:spPr bwMode="white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82" name="Line 54"/>
              <p:cNvSpPr>
                <a:spLocks noChangeShapeType="1"/>
              </p:cNvSpPr>
              <p:nvPr/>
            </p:nvSpPr>
            <p:spPr bwMode="white">
              <a:xfrm>
                <a:off x="53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99383" name="Line 55"/>
              <p:cNvSpPr>
                <a:spLocks noChangeShapeType="1"/>
              </p:cNvSpPr>
              <p:nvPr/>
            </p:nvSpPr>
            <p:spPr bwMode="white">
              <a:xfrm>
                <a:off x="55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kumimoji="0" lang="en-US" sz="2200" dirty="0">
                  <a:solidFill>
                    <a:srgbClr val="FFFFFF"/>
                  </a:solidFill>
                  <a:latin typeface="Arial" charset="0"/>
                  <a:ea typeface="+mn-ea"/>
                </a:endParaRPr>
              </a:p>
            </p:txBody>
          </p:sp>
        </p:grpSp>
      </p:grpSp>
      <p:sp>
        <p:nvSpPr>
          <p:cNvPr id="99384" name="Rectangle 56" descr="60%"/>
          <p:cNvSpPr>
            <a:spLocks noChangeArrowheads="1"/>
          </p:cNvSpPr>
          <p:nvPr/>
        </p:nvSpPr>
        <p:spPr bwMode="ltGray">
          <a:xfrm>
            <a:off x="3632200" y="-7938"/>
            <a:ext cx="6273800" cy="152401"/>
          </a:xfrm>
          <a:prstGeom prst="rect">
            <a:avLst/>
          </a:prstGeom>
          <a:pattFill prst="pct60">
            <a:fgClr>
              <a:schemeClr val="folHlink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en-US" altLang="zh-TW" sz="2200" dirty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9385" name="Line 57"/>
          <p:cNvSpPr>
            <a:spLocks noChangeShapeType="1"/>
          </p:cNvSpPr>
          <p:nvPr/>
        </p:nvSpPr>
        <p:spPr bwMode="ltGray">
          <a:xfrm>
            <a:off x="9575800" y="-7938"/>
            <a:ext cx="0" cy="2362201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en-US" sz="22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grpSp>
        <p:nvGrpSpPr>
          <p:cNvPr id="1031" name="Group 58"/>
          <p:cNvGrpSpPr>
            <a:grpSpLocks/>
          </p:cNvGrpSpPr>
          <p:nvPr/>
        </p:nvGrpSpPr>
        <p:grpSpPr bwMode="auto">
          <a:xfrm>
            <a:off x="449263" y="1109663"/>
            <a:ext cx="1931987" cy="2324100"/>
            <a:chOff x="96" y="916"/>
            <a:chExt cx="2208" cy="2876"/>
          </a:xfrm>
        </p:grpSpPr>
        <p:sp>
          <p:nvSpPr>
            <p:cNvPr id="99387" name="Line 59"/>
            <p:cNvSpPr>
              <a:spLocks noChangeShapeType="1"/>
            </p:cNvSpPr>
            <p:nvPr/>
          </p:nvSpPr>
          <p:spPr bwMode="ltGray">
            <a:xfrm flipH="1">
              <a:off x="96" y="1038"/>
              <a:ext cx="220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en-US" sz="2200" dirty="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99388" name="Line 60"/>
            <p:cNvSpPr>
              <a:spLocks noChangeShapeType="1"/>
            </p:cNvSpPr>
            <p:nvPr/>
          </p:nvSpPr>
          <p:spPr bwMode="ltGray">
            <a:xfrm>
              <a:off x="335" y="920"/>
              <a:ext cx="0" cy="287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en-US" sz="2200" dirty="0">
                <a:solidFill>
                  <a:srgbClr val="FFFFFF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99389" name="Arc 61"/>
            <p:cNvSpPr>
              <a:spLocks/>
            </p:cNvSpPr>
            <p:nvPr/>
          </p:nvSpPr>
          <p:spPr bwMode="ltGray">
            <a:xfrm flipH="1">
              <a:off x="218" y="916"/>
              <a:ext cx="238" cy="240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21114 w 43195"/>
                <a:gd name="T1" fmla="*/ 5 h 43200"/>
                <a:gd name="T2" fmla="*/ 0 w 43195"/>
                <a:gd name="T3" fmla="*/ 22056 h 43200"/>
                <a:gd name="T4" fmla="*/ 21595 w 4319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43200" fill="none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</a:path>
                <a:path w="43195" h="43200" stroke="0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en-US" altLang="zh-TW" sz="22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32" name="Rectangle 6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406400"/>
            <a:ext cx="84201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单击此处编辑母版标题样式</a:t>
            </a:r>
          </a:p>
        </p:txBody>
      </p:sp>
      <p:sp>
        <p:nvSpPr>
          <p:cNvPr id="1033" name="Rectangle 6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66838"/>
            <a:ext cx="842010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Cliquez pour modifier les styles du texte du masque</a:t>
            </a:r>
          </a:p>
          <a:p>
            <a:pPr lvl="1"/>
            <a:r>
              <a:rPr lang="en-US" altLang="zh-TW" smtClean="0"/>
              <a:t>Deuxième niveau</a:t>
            </a:r>
          </a:p>
          <a:p>
            <a:pPr lvl="2"/>
            <a:r>
              <a:rPr lang="en-US" altLang="zh-TW" smtClean="0"/>
              <a:t>Troisième niveau</a:t>
            </a:r>
          </a:p>
          <a:p>
            <a:pPr lvl="3"/>
            <a:r>
              <a:rPr lang="en-US" altLang="zh-TW" smtClean="0"/>
              <a:t>-Quatrième niveau</a:t>
            </a:r>
          </a:p>
          <a:p>
            <a:pPr lvl="4"/>
            <a:r>
              <a:rPr lang="en-US" altLang="zh-TW" smtClean="0"/>
              <a:t>Cinquième niveau</a:t>
            </a:r>
          </a:p>
        </p:txBody>
      </p:sp>
      <p:sp>
        <p:nvSpPr>
          <p:cNvPr id="2118" name="Rectangle 70"/>
          <p:cNvSpPr>
            <a:spLocks noChangeArrowheads="1"/>
          </p:cNvSpPr>
          <p:nvPr userDrawn="1"/>
        </p:nvSpPr>
        <p:spPr bwMode="auto">
          <a:xfrm>
            <a:off x="0" y="6453188"/>
            <a:ext cx="9906000" cy="404812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kumimoji="0" lang="en-US" altLang="zh-TW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新細明體" pitchFamily="18" charset="-120"/>
              </a:rPr>
              <a:t>Hong Kong Civil Aviation Department             			</a:t>
            </a:r>
            <a:r>
              <a:rPr kumimoji="0" lang="en-US" altLang="zh-CN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宋体" pitchFamily="2" charset="-122"/>
              </a:rPr>
              <a:t>Hong Kong </a:t>
            </a:r>
            <a:r>
              <a:rPr kumimoji="0" lang="en-US" altLang="zh-CN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宋体" pitchFamily="2" charset="-122"/>
              </a:rPr>
              <a:t>PBN </a:t>
            </a:r>
            <a:r>
              <a:rPr kumimoji="0" lang="en-US" altLang="zh-CN" sz="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宋体" pitchFamily="2" charset="-122"/>
              </a:rPr>
              <a:t>Implementation</a:t>
            </a:r>
            <a:endParaRPr kumimoji="0" lang="en-US" altLang="zh-TW" sz="1200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120" name="Text Box 72"/>
          <p:cNvSpPr txBox="1">
            <a:spLocks noChangeArrowheads="1"/>
          </p:cNvSpPr>
          <p:nvPr userDrawn="1"/>
        </p:nvSpPr>
        <p:spPr bwMode="auto">
          <a:xfrm>
            <a:off x="9448800" y="6400800"/>
            <a:ext cx="457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  <a:defRPr/>
            </a:pPr>
            <a:endParaRPr kumimoji="0" lang="zh-TW" altLang="en-US">
              <a:ea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5" r:id="rId2"/>
    <p:sldLayoutId id="2147483842" r:id="rId3"/>
    <p:sldLayoutId id="2147483841" r:id="rId4"/>
  </p:sldLayoutIdLst>
  <p:transition spd="med">
    <p:pull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33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33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33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33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33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60033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60033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60033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60033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6"/>
        </a:buBlip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ahoma" pitchFamily="34" charset="0"/>
        <a:buChar char="-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6"/>
        </a:buBlip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6"/>
        </a:buBlip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906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95"/>
          <p:cNvSpPr>
            <a:spLocks noChangeArrowheads="1"/>
          </p:cNvSpPr>
          <p:nvPr/>
        </p:nvSpPr>
        <p:spPr bwMode="auto">
          <a:xfrm>
            <a:off x="3580606" y="3962400"/>
            <a:ext cx="5106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00" tIns="49212" rIns="101600" bIns="49212" anchor="ctr"/>
          <a:lstStyle>
            <a:lvl1pPr defTabSz="3302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Q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302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302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Q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302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302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30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30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30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30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zh-TW" sz="5400" b="0">
              <a:solidFill>
                <a:schemeClr val="bg1"/>
              </a:solidFill>
            </a:endParaRPr>
          </a:p>
        </p:txBody>
      </p:sp>
      <p:pic>
        <p:nvPicPr>
          <p:cNvPr id="8196" name="Picture 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862" y="381000"/>
            <a:ext cx="1313921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862" y="1676400"/>
            <a:ext cx="1295003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268" y="4684713"/>
            <a:ext cx="1905529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8195" y="5943601"/>
            <a:ext cx="228560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862" y="3048000"/>
            <a:ext cx="129500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30200" y="4141093"/>
            <a:ext cx="5943600" cy="1815882"/>
          </a:xfrm>
          <a:prstGeom prst="rect">
            <a:avLst/>
          </a:prstGeom>
          <a:solidFill>
            <a:srgbClr val="808080">
              <a:alpha val="70000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Hong Kong PBN implementation and  Integrating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RNP AR into a Busy Airspace – Success and Challenges </a:t>
            </a:r>
            <a:endParaRPr lang="en-US" altLang="en-U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10 June 2015</a:t>
            </a:r>
            <a:endParaRPr lang="en-GB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" name="Picture 6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7510"/>
            <a:ext cx="685799" cy="43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964268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1"/>
            <a:ext cx="3352800" cy="68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lide Number Placeholder 1"/>
          <p:cNvSpPr txBox="1">
            <a:spLocks noGrp="1"/>
          </p:cNvSpPr>
          <p:nvPr/>
        </p:nvSpPr>
        <p:spPr bwMode="auto">
          <a:xfrm>
            <a:off x="9245600" y="6434138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fld id="{C3DC798D-1BB2-4CE7-8600-1BEAFCA8CDBF}" type="slidenum">
              <a:rPr lang="en-US" altLang="zh-CN" sz="1400">
                <a:solidFill>
                  <a:schemeClr val="bg1"/>
                </a:solidFill>
                <a:ea typeface="新細明體" pitchFamily="18" charset="-120"/>
                <a:cs typeface="Calibri" pitchFamily="34" charset="0"/>
              </a:rPr>
              <a:pPr algn="ctr" eaLnBrk="1" hangingPunct="1"/>
              <a:t>10</a:t>
            </a:fld>
            <a:endParaRPr lang="en-US" altLang="zh-TW" sz="1400" dirty="0">
              <a:solidFill>
                <a:schemeClr val="bg1"/>
              </a:solidFill>
              <a:ea typeface="新細明體" pitchFamily="18" charset="-120"/>
              <a:cs typeface="Calibri" pitchFamily="34" charset="0"/>
            </a:endParaRPr>
          </a:p>
        </p:txBody>
      </p:sp>
      <p:sp>
        <p:nvSpPr>
          <p:cNvPr id="2" name="Title 8"/>
          <p:cNvSpPr>
            <a:spLocks noGrp="1"/>
          </p:cNvSpPr>
          <p:nvPr>
            <p:ph type="title" idx="4294967295"/>
          </p:nvPr>
        </p:nvSpPr>
        <p:spPr>
          <a:xfrm>
            <a:off x="990601" y="381002"/>
            <a:ext cx="5695949" cy="587375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  <a:cs typeface="Calibri" pitchFamily="34" charset="0"/>
              </a:rPr>
              <a:t>Content</a:t>
            </a:r>
          </a:p>
        </p:txBody>
      </p:sp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990601" y="1219200"/>
            <a:ext cx="5448300" cy="1815882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958850" indent="-50165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492250" indent="-419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 Kong PBN Implementation Roadmap</a:t>
            </a: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RNP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APCH implementation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</a:t>
            </a:r>
          </a:p>
        </p:txBody>
      </p:sp>
    </p:spTree>
    <p:extLst>
      <p:ext uri="{BB962C8B-B14F-4D97-AF65-F5344CB8AC3E}">
        <p14:creationId xmlns:p14="http://schemas.microsoft.com/office/powerpoint/2010/main" xmlns="" val="22835638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953000" cy="68580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RNAV(RNP) y RWY25L 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(ILS Backup procedure)</a:t>
            </a:r>
          </a:p>
          <a:p>
            <a:pPr>
              <a:buFont typeface="Wingdings" pitchFamily="2" charset="2"/>
              <a:buChar char="Q"/>
              <a:defRPr/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>
              <a:buFont typeface="Wingdings" pitchFamily="2" charset="2"/>
              <a:buChar char="Q"/>
              <a:defRPr/>
            </a:pP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>
              <a:buSzTx/>
              <a:buFont typeface="Wingdings" pitchFamily="2" charset="2"/>
              <a:buChar char="Q"/>
              <a:defRPr/>
            </a:pP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RNAV(RNP) z RWY25L (Alternate approach procedure for ILS) (GUAVA Approach)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9530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1336" y="3441957"/>
            <a:ext cx="4994664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245600" y="6434138"/>
            <a:ext cx="660400" cy="381000"/>
          </a:xfrm>
        </p:spPr>
        <p:txBody>
          <a:bodyPr/>
          <a:lstStyle/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11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04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9D61-6F6B-4ED8-A2A7-0CB22F65906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9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662" y="-4119"/>
            <a:ext cx="10465269" cy="683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5815914" y="1733550"/>
            <a:ext cx="967946" cy="9144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92595" y="2157799"/>
            <a:ext cx="967946" cy="9144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" name="Line Callout 2 5"/>
          <p:cNvSpPr/>
          <p:nvPr/>
        </p:nvSpPr>
        <p:spPr bwMode="auto">
          <a:xfrm>
            <a:off x="7543800" y="1828800"/>
            <a:ext cx="2156254" cy="12954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378"/>
              <a:gd name="adj6" fmla="val -32149"/>
            </a:avLst>
          </a:prstGeom>
          <a:solidFill>
            <a:schemeClr val="accent2">
              <a:lumMod val="20000"/>
              <a:lumOff val="80000"/>
              <a:alpha val="77000"/>
            </a:schemeClr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Built-up Area</a:t>
            </a:r>
            <a:endParaRPr kumimoji="0" lang="en-GB" sz="28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Line Callout 2 7"/>
          <p:cNvSpPr/>
          <p:nvPr/>
        </p:nvSpPr>
        <p:spPr bwMode="auto">
          <a:xfrm>
            <a:off x="304800" y="990600"/>
            <a:ext cx="2819400" cy="1485900"/>
          </a:xfrm>
          <a:prstGeom prst="borderCallout2">
            <a:avLst>
              <a:gd name="adj1" fmla="val 20912"/>
              <a:gd name="adj2" fmla="val 108879"/>
              <a:gd name="adj3" fmla="val 20912"/>
              <a:gd name="adj4" fmla="val 129563"/>
              <a:gd name="adj5" fmla="val 53817"/>
              <a:gd name="adj6" fmla="val 167688"/>
            </a:avLst>
          </a:prstGeom>
          <a:solidFill>
            <a:srgbClr val="0000CC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Hong Kong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Highest Terrain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Tai Mo Shan</a:t>
            </a:r>
            <a:endParaRPr kumimoji="0" lang="en-GB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176663" y="150"/>
            <a:ext cx="10465269" cy="719138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en-US" sz="3600" kern="0" dirty="0" smtClean="0">
                <a:solidFill>
                  <a:srgbClr val="FF0000"/>
                </a:solidFill>
              </a:rPr>
              <a:t>Advantage of the GUAVA approach </a:t>
            </a:r>
            <a:r>
              <a:rPr kumimoji="0" lang="en-US" kern="0" dirty="0" smtClean="0"/>
              <a:t> </a:t>
            </a:r>
            <a:endParaRPr kumimoji="0" lang="en-GB" kern="0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9398000" y="6586538"/>
            <a:ext cx="660400" cy="3810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12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654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ghtScreen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357"/>
            <a:ext cx="10465269" cy="683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9D61-6F6B-4ED8-A2A7-0CB22F659062}" type="slidenum">
              <a:rPr lang="en-US" sz="1600" b="1" smtClean="0">
                <a:latin typeface="Calibri" panose="020F0502020204030204" pitchFamily="34" charset="0"/>
              </a:rPr>
              <a:pPr/>
              <a:t>13</a:t>
            </a:fld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119" y="1023938"/>
            <a:ext cx="9906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en-US" sz="4400" kern="0" dirty="0" smtClean="0">
                <a:solidFill>
                  <a:schemeClr val="bg1"/>
                </a:solidFill>
              </a:rPr>
              <a:t>Advantage of the GUAVA approach </a:t>
            </a:r>
            <a:r>
              <a:rPr kumimoji="0" lang="en-US" sz="4000" kern="0" dirty="0" smtClean="0">
                <a:solidFill>
                  <a:schemeClr val="bg1"/>
                </a:solidFill>
              </a:rPr>
              <a:t> </a:t>
            </a:r>
            <a:endParaRPr kumimoji="0" lang="en-GB" sz="4000" kern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7692" y="2014538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Enhance the accessibility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Reduce track miles for traffic from North and West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Enhance environmental factors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Noise and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Emission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2454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ghtScreen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358"/>
            <a:ext cx="10518873" cy="687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9D61-6F6B-4ED8-A2A7-0CB22F659062}" type="slidenum">
              <a:rPr lang="en-US" sz="1600" b="1" smtClean="0">
                <a:latin typeface="Calibri" panose="020F0502020204030204" pitchFamily="34" charset="0"/>
              </a:rPr>
              <a:pPr/>
              <a:t>14</a:t>
            </a:fld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381000" y="294022"/>
            <a:ext cx="10465269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en-US" sz="4000" kern="0" dirty="0" smtClean="0">
                <a:solidFill>
                  <a:schemeClr val="bg1"/>
                </a:solidFill>
              </a:rPr>
              <a:t>Challenges for RNP </a:t>
            </a:r>
            <a:r>
              <a:rPr kumimoji="0" lang="en-US" sz="4000" kern="0" dirty="0" smtClean="0">
                <a:solidFill>
                  <a:srgbClr val="FF0000"/>
                </a:solidFill>
              </a:rPr>
              <a:t>AR</a:t>
            </a:r>
            <a:r>
              <a:rPr kumimoji="0" lang="en-US" sz="4000" kern="0" dirty="0" smtClean="0">
                <a:solidFill>
                  <a:schemeClr val="bg1"/>
                </a:solidFill>
              </a:rPr>
              <a:t> APCH Implementation </a:t>
            </a:r>
            <a:endParaRPr kumimoji="0" lang="en-GB" sz="3600" kern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2954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Stringent requirements on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Data collection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Airline operators fleet equipage + pilot training requirement 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Validation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Publication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Safety Assessment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ATC procedures integration </a:t>
            </a:r>
          </a:p>
        </p:txBody>
      </p:sp>
    </p:spTree>
    <p:extLst>
      <p:ext uri="{BB962C8B-B14F-4D97-AF65-F5344CB8AC3E}">
        <p14:creationId xmlns:p14="http://schemas.microsoft.com/office/powerpoint/2010/main" xmlns="" val="3141070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jcclam\Documents\EU doc\Meetings\External\2015_06_08_PBN_Seminar_PBNICG\1367367475_tiger_smal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906000" cy="98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304800"/>
            <a:ext cx="9906000" cy="6858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en-US" sz="3600" kern="0" dirty="0" smtClean="0">
                <a:solidFill>
                  <a:schemeClr val="bg1"/>
                </a:solidFill>
              </a:rPr>
              <a:t>Face the Tiger!</a:t>
            </a:r>
            <a:endParaRPr kumimoji="0" lang="en-GB" sz="3600" kern="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95400"/>
            <a:ext cx="8534400" cy="5029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Participate </a:t>
            </a:r>
            <a:r>
              <a:rPr lang="en-US" sz="2800" dirty="0" smtClean="0"/>
              <a:t>ICAO meetings</a:t>
            </a:r>
            <a:endParaRPr lang="en-US" sz="2800" dirty="0"/>
          </a:p>
          <a:p>
            <a:pPr marL="1200150" lvl="1" indent="-457200">
              <a:buFont typeface="Wingdings" panose="05000000000000000000" pitchFamily="2" charset="2"/>
              <a:buChar char="Q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PBN Task Force, COSCAP,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FPP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1" indent="-457200">
              <a:buFont typeface="Wingdings" panose="05000000000000000000" pitchFamily="2" charset="2"/>
              <a:buChar char="Q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/>
              <a:t>Hong Kong PBN </a:t>
            </a:r>
            <a:r>
              <a:rPr lang="en-US" sz="2800" dirty="0"/>
              <a:t>Planning </a:t>
            </a:r>
            <a:r>
              <a:rPr lang="en-US" sz="2800" dirty="0" smtClean="0"/>
              <a:t>and Implementation </a:t>
            </a:r>
            <a:r>
              <a:rPr lang="en-US" sz="2800" dirty="0"/>
              <a:t>Team (PBN PIT</a:t>
            </a:r>
            <a:r>
              <a:rPr lang="en-US" sz="2800" dirty="0" smtClean="0"/>
              <a:t>) </a:t>
            </a:r>
          </a:p>
          <a:p>
            <a:pPr marL="1200150" lvl="1" indent="-457200">
              <a:buFont typeface="Wingdings" panose="05000000000000000000" pitchFamily="2" charset="2"/>
              <a:buChar char="Q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airlines,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1" indent="-457200">
              <a:buFont typeface="Wingdings" panose="05000000000000000000" pitchFamily="2" charset="2"/>
              <a:buChar char="Q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1" indent="-457200">
              <a:buFont typeface="Wingdings" panose="05000000000000000000" pitchFamily="2" charset="2"/>
              <a:buChar char="Q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Regulators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1" indent="-457200">
              <a:buFont typeface="Wingdings" panose="05000000000000000000" pitchFamily="2" charset="2"/>
              <a:buChar char="Q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9D61-6F6B-4ED8-A2A7-0CB22F659062}" type="slidenum">
              <a:rPr lang="en-US" sz="1400" smtClean="0">
                <a:latin typeface="Calibri" panose="020F0502020204030204" pitchFamily="34" charset="0"/>
              </a:rPr>
              <a:pPr/>
              <a:t>15</a:t>
            </a:fld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042" y="304800"/>
            <a:ext cx="9906000" cy="762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600" dirty="0" smtClean="0"/>
              <a:t>Overcome the Challenge!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019800"/>
            <a:ext cx="4429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* Image courtesy of </a:t>
            </a:r>
            <a:r>
              <a:rPr lang="en-US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https://www.mazech.com/tiger_on_roof</a:t>
            </a:r>
            <a:endParaRPr lang="en-GB" sz="1200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207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2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Users\jcclam\AppData\Local\Microsoft\Windows\Temporary Internet Files\Content.IE5\DXV3716P\collaborate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39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6944" y="3352800"/>
            <a:ext cx="3890513" cy="29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1219200"/>
            <a:ext cx="7467600" cy="5105400"/>
          </a:xfrm>
        </p:spPr>
        <p:txBody>
          <a:bodyPr/>
          <a:lstStyle/>
          <a:p>
            <a:pPr marL="360363" lvl="1" indent="-360363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Meetings to sort out issues like operational approval, procedure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design, database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363" lvl="1" indent="-360363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simulators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demonstration and validation</a:t>
            </a:r>
          </a:p>
          <a:p>
            <a:pPr marL="360363" lvl="1" indent="-360363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demonstration flight</a:t>
            </a:r>
          </a:p>
          <a:p>
            <a:pPr marL="360363" lvl="1" indent="-360363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 year operational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collect data on </a:t>
            </a:r>
          </a:p>
          <a:p>
            <a:pPr marL="817563" lvl="3" indent="-360363">
              <a:buFont typeface="Wingdings" panose="05000000000000000000" pitchFamily="2" charset="2"/>
              <a:buChar char="Q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accuracy </a:t>
            </a:r>
          </a:p>
          <a:p>
            <a:pPr marL="817563" lvl="3" indent="-360363">
              <a:buFont typeface="Wingdings" panose="05000000000000000000" pitchFamily="2" charset="2"/>
              <a:buChar char="Q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measurement and other environmental factors</a:t>
            </a:r>
          </a:p>
          <a:p>
            <a:pPr marL="360363" indent="-360363"/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16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-16042" y="304800"/>
            <a:ext cx="9906000" cy="762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600" dirty="0" smtClean="0"/>
              <a:t>Overcome the Challenge by all stakeholders - 1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2287718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358"/>
            <a:ext cx="10518873" cy="687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14400"/>
            <a:ext cx="9906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Different flight paths posed extreme challenge to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ATC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BF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Different flight path subject to different wind components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BF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Issues on Airspace integrity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BF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25%- of aircraft operate in Hong Kong are RNP AR approved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BF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Hong Kong is reaching maximum movement capacity : 99+% slot allocated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Meetings with ATC to know their needs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7BF1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Additional buffer is added for separation between mainstream and new procedure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7BF1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New waypoints are added strategically to provide extra visual reference for ATC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9245600" y="6434138"/>
            <a:ext cx="660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17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011"/>
            <a:ext cx="9906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660033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33"/>
                </a:solidFill>
                <a:latin typeface="Tahoma" pitchFamily="34" charset="0"/>
              </a:defRPr>
            </a:lvl9pPr>
          </a:lstStyle>
          <a:p>
            <a:pPr algn="ctr"/>
            <a:r>
              <a:rPr kumimoji="0" lang="en-US" sz="3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Overcome the Challenge with ATC</a:t>
            </a:r>
            <a:endParaRPr kumimoji="0" lang="en-GB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634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Conclusion: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8686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Mixed Nav Spec environment is not efficient for busy airspace like Hong Kong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New Nav Spec with similar performance, lower Operation Approval and Implementation cost but majority population is the best solution 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= Advanced RNP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51054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Questions?</a:t>
            </a:r>
            <a:endParaRPr lang="en-GB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9245600" y="6434138"/>
            <a:ext cx="660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18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308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906000" cy="719138"/>
          </a:xfrm>
        </p:spPr>
        <p:txBody>
          <a:bodyPr/>
          <a:lstStyle/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67818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245600" y="6434138"/>
            <a:ext cx="660400" cy="381000"/>
          </a:xfrm>
        </p:spPr>
        <p:txBody>
          <a:bodyPr/>
          <a:lstStyle/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19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14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1"/>
            <a:ext cx="3352800" cy="68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lide Number Placeholder 1"/>
          <p:cNvSpPr txBox="1">
            <a:spLocks noGrp="1"/>
          </p:cNvSpPr>
          <p:nvPr/>
        </p:nvSpPr>
        <p:spPr bwMode="auto">
          <a:xfrm>
            <a:off x="9245600" y="6434138"/>
            <a:ext cx="660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fld id="{C3DC798D-1BB2-4CE7-8600-1BEAFCA8CDBF}" type="slidenum">
              <a:rPr lang="en-US" altLang="zh-CN" sz="1400">
                <a:solidFill>
                  <a:schemeClr val="bg1"/>
                </a:solidFill>
                <a:ea typeface="新細明體" pitchFamily="18" charset="-120"/>
                <a:cs typeface="Calibri" pitchFamily="34" charset="0"/>
              </a:rPr>
              <a:pPr algn="ctr" eaLnBrk="1" hangingPunct="1"/>
              <a:t>2</a:t>
            </a:fld>
            <a:endParaRPr lang="en-US" altLang="zh-TW" sz="1400">
              <a:solidFill>
                <a:schemeClr val="bg1"/>
              </a:solidFill>
              <a:ea typeface="新細明體" pitchFamily="18" charset="-120"/>
              <a:cs typeface="Calibri" pitchFamily="34" charset="0"/>
            </a:endParaRPr>
          </a:p>
        </p:txBody>
      </p:sp>
      <p:sp>
        <p:nvSpPr>
          <p:cNvPr id="2" name="Title 8"/>
          <p:cNvSpPr>
            <a:spLocks noGrp="1"/>
          </p:cNvSpPr>
          <p:nvPr>
            <p:ph type="title" idx="4294967295"/>
          </p:nvPr>
        </p:nvSpPr>
        <p:spPr>
          <a:xfrm>
            <a:off x="990601" y="381002"/>
            <a:ext cx="5695949" cy="587375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  <a:cs typeface="Calibri" pitchFamily="34" charset="0"/>
              </a:rPr>
              <a:t>Content</a:t>
            </a:r>
          </a:p>
        </p:txBody>
      </p:sp>
      <p:sp>
        <p:nvSpPr>
          <p:cNvPr id="99333" name="Text Box 8"/>
          <p:cNvSpPr txBox="1">
            <a:spLocks noChangeArrowheads="1"/>
          </p:cNvSpPr>
          <p:nvPr/>
        </p:nvSpPr>
        <p:spPr bwMode="auto">
          <a:xfrm>
            <a:off x="990601" y="1219200"/>
            <a:ext cx="5448300" cy="1815882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1pPr>
            <a:lvl2pPr marL="958850" indent="-50165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2pPr>
            <a:lvl3pPr marL="1492250" indent="-4191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 Kong PBN Implementation Roadmap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RNP AR APCH Implementation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</a:t>
            </a:r>
          </a:p>
        </p:txBody>
      </p:sp>
    </p:spTree>
    <p:extLst>
      <p:ext uri="{BB962C8B-B14F-4D97-AF65-F5344CB8AC3E}">
        <p14:creationId xmlns:p14="http://schemas.microsoft.com/office/powerpoint/2010/main" xmlns="" val="26064091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2400"/>
            <a:ext cx="9906000" cy="533400"/>
          </a:xfrm>
        </p:spPr>
        <p:txBody>
          <a:bodyPr/>
          <a:lstStyle/>
          <a:p>
            <a:pPr algn="ctr">
              <a:defRPr/>
            </a:pPr>
            <a:r>
              <a:rPr lang="en-US" altLang="zh-TW" b="1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Hong Kong PBN Implementation Roadmap (Overview)</a:t>
            </a:r>
          </a:p>
        </p:txBody>
      </p:sp>
      <p:graphicFrame>
        <p:nvGraphicFramePr>
          <p:cNvPr id="607266" name="Group 3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9076454"/>
              </p:ext>
            </p:extLst>
          </p:nvPr>
        </p:nvGraphicFramePr>
        <p:xfrm>
          <a:off x="0" y="688975"/>
          <a:ext cx="9906000" cy="6169025"/>
        </p:xfrm>
        <a:graphic>
          <a:graphicData uri="http://schemas.openxmlformats.org/drawingml/2006/table">
            <a:tbl>
              <a:tblPr/>
              <a:tblGrid>
                <a:gridCol w="1117600"/>
                <a:gridCol w="2928938"/>
                <a:gridCol w="2930525"/>
                <a:gridCol w="2928937"/>
              </a:tblGrid>
              <a:tr h="32761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AIRSPACE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F8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SHORT TERM (2008-2012)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F8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MEDIUM TERM (2013-2016)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F88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LONG TERM (Beyond 2016)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FF889"/>
                    </a:solidFill>
                  </a:tcPr>
                </a:tc>
              </a:tr>
              <a:tr h="330892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Approach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Implemented RNP AR APCH Procedure to all RWY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Considering use of appropriate Nav. Spec., e.g. Advance RNP APCH, within approach airspace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Conduct GBAS trials with airlines and consider use of GBAS as backup to the ILS and enhanced PBN operations at the HKIA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Consider use of other Nav. Spec. that suits the operation in HK</a:t>
                      </a:r>
                    </a:p>
                    <a:p>
                      <a:pPr marL="361950" marR="0" lvl="1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Consider mandate the Nav. Spec. selected for aircraft operating within approach airspace by 2016+</a:t>
                      </a:r>
                    </a:p>
                    <a:p>
                      <a:pPr marL="361950" marR="0" lvl="1" indent="-18256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Achieve 100% implementation of the Nav. Spec. selected within approach airspace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6147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Terminal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(SID/STAR)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Issued mandate for RNP1 </a:t>
                      </a:r>
                      <a:endParaRPr kumimoji="0" lang="en-US" altLang="zh-TW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Implemented RNP1 in 2014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Consider use of other Nav. Spec. that suits the operation in HK, e.g. ARNP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100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En-route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Applied 50NM Longitudinal Separation on RNP10 Routes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新細明體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Issued requirement for RNP4</a:t>
                      </a:r>
                      <a:endParaRPr kumimoji="0" lang="en-US" altLang="zh-TW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Implemented RNP4 on M771/ L642 in 2014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Times New Roman" pitchFamily="18" charset="0"/>
                        </a:rPr>
                        <a:t>Consider mandate better Nav. Spec. in accordance with the ICAO regional roadmap, e.g. RNP 2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32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56416" name="Rectangle 75"/>
          <p:cNvSpPr txBox="1">
            <a:spLocks noGrp="1" noChangeArrowheads="1"/>
          </p:cNvSpPr>
          <p:nvPr/>
        </p:nvSpPr>
        <p:spPr bwMode="auto">
          <a:xfrm>
            <a:off x="9144000" y="6434138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4FB45203-9749-4F37-BD26-A1B604C63B36}" type="slidenum">
              <a:rPr kumimoji="0" lang="en-US" altLang="zh-CN" sz="1400">
                <a:latin typeface="Arial" charset="0"/>
              </a:rPr>
              <a:pPr algn="ctr"/>
              <a:t>3</a:t>
            </a:fld>
            <a:endParaRPr kumimoji="0" lang="en-US" altLang="zh-TW" sz="1400">
              <a:latin typeface="Arial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9245600" y="6434138"/>
            <a:ext cx="660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3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06400"/>
            <a:ext cx="9906000" cy="719138"/>
          </a:xfrm>
        </p:spPr>
        <p:txBody>
          <a:bodyPr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 Kong PBN Implementation Current Status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28600" y="1143000"/>
            <a:ext cx="10312709" cy="3936337"/>
            <a:chOff x="-223024" y="1600200"/>
            <a:chExt cx="9519424" cy="3936337"/>
          </a:xfrm>
        </p:grpSpPr>
        <p:grpSp>
          <p:nvGrpSpPr>
            <p:cNvPr id="4" name="Group 3"/>
            <p:cNvGrpSpPr/>
            <p:nvPr/>
          </p:nvGrpSpPr>
          <p:grpSpPr>
            <a:xfrm>
              <a:off x="-223024" y="1728439"/>
              <a:ext cx="9439313" cy="3808098"/>
              <a:chOff x="-223024" y="1728439"/>
              <a:chExt cx="9439313" cy="3808098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5176" y="2107537"/>
                <a:ext cx="4791113" cy="342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3024" y="1728439"/>
                <a:ext cx="4876800" cy="3808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 bwMode="auto">
            <a:xfrm>
              <a:off x="6858000" y="1600200"/>
              <a:ext cx="24384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5118100" y="3581400"/>
            <a:ext cx="660400" cy="152400"/>
          </a:xfrm>
          <a:prstGeom prst="rect">
            <a:avLst/>
          </a:prstGeom>
          <a:solidFill>
            <a:srgbClr val="8DAF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495800"/>
            <a:ext cx="9560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RNP4 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4495800"/>
            <a:ext cx="10541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RNP1 SIDs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495800"/>
            <a:ext cx="965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RNP1 STARs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4495800"/>
            <a:ext cx="1974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RNP AR APCH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66800"/>
            <a:ext cx="4429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* Drawing courtesy of CASA, Australia, PBN Booklet</a:t>
            </a:r>
            <a:endParaRPr lang="en-GB" sz="1200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512300" y="6400800"/>
            <a:ext cx="393700" cy="457200"/>
          </a:xfrm>
        </p:spPr>
        <p:txBody>
          <a:bodyPr/>
          <a:lstStyle/>
          <a:p>
            <a:pPr algn="ctr"/>
            <a:fld id="{B7289D61-6F6B-4ED8-A2A7-0CB22F659062}" type="slidenum">
              <a:rPr lang="en-US" b="1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pPr algn="ctr"/>
              <a:t>4</a:t>
            </a:fld>
            <a:endParaRPr lang="en-US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5105400"/>
            <a:ext cx="2514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considering RNP2 to meet ICAO Seamless ATM Plan's target)</a:t>
            </a:r>
            <a:endParaRPr lang="zh-TW" altLang="en-US" sz="2000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5029200"/>
            <a:ext cx="28194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considering Adv-RNP once OPS approval and Charting criteria are available</a:t>
            </a:r>
            <a:endParaRPr lang="zh-TW" altLang="en-US" sz="2000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59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89D61-6F6B-4ED8-A2A7-0CB22F65906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8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595"/>
            <a:ext cx="9906000" cy="695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8600" y="151432"/>
            <a:ext cx="4572000" cy="2989794"/>
            <a:chOff x="228600" y="151432"/>
            <a:chExt cx="4572000" cy="298979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52400"/>
              <a:ext cx="4572000" cy="2988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ular Callout 5"/>
            <p:cNvSpPr/>
            <p:nvPr/>
          </p:nvSpPr>
          <p:spPr bwMode="auto">
            <a:xfrm>
              <a:off x="228600" y="151432"/>
              <a:ext cx="4572000" cy="2989794"/>
            </a:xfrm>
            <a:prstGeom prst="wedgeRectCallout">
              <a:avLst>
                <a:gd name="adj1" fmla="val 65113"/>
                <a:gd name="adj2" fmla="val 31640"/>
              </a:avLst>
            </a:prstGeom>
            <a:noFill/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200" y="3581400"/>
            <a:ext cx="5029200" cy="3200400"/>
            <a:chOff x="5181600" y="3240340"/>
            <a:chExt cx="4572000" cy="2980896"/>
          </a:xfrm>
        </p:grpSpPr>
        <p:pic>
          <p:nvPicPr>
            <p:cNvPr id="68915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240340"/>
              <a:ext cx="4572000" cy="2980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ular Callout 8"/>
            <p:cNvSpPr/>
            <p:nvPr/>
          </p:nvSpPr>
          <p:spPr bwMode="auto">
            <a:xfrm>
              <a:off x="5181600" y="3240340"/>
              <a:ext cx="4572000" cy="2980896"/>
            </a:xfrm>
            <a:prstGeom prst="wedgeRectCallout">
              <a:avLst>
                <a:gd name="adj1" fmla="val -55444"/>
                <a:gd name="adj2" fmla="val -92375"/>
              </a:avLst>
            </a:prstGeom>
            <a:noFill/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Striped Right Arrow 10"/>
          <p:cNvSpPr/>
          <p:nvPr/>
        </p:nvSpPr>
        <p:spPr bwMode="auto">
          <a:xfrm rot="20467722">
            <a:off x="1016876" y="5100569"/>
            <a:ext cx="2036520" cy="1093167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RWY07 L/R</a:t>
            </a:r>
            <a:endParaRPr kumimoji="0" lang="en-GB" sz="22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Striped Right Arrow 14"/>
          <p:cNvSpPr/>
          <p:nvPr/>
        </p:nvSpPr>
        <p:spPr bwMode="auto">
          <a:xfrm rot="20467722" flipH="1">
            <a:off x="5947420" y="3514834"/>
            <a:ext cx="2125958" cy="1093167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RWY25 </a:t>
            </a:r>
            <a:r>
              <a:rPr kumimoji="0"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L/R</a:t>
            </a:r>
            <a:endParaRPr kumimoji="0" lang="en-GB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9398000" y="6586538"/>
            <a:ext cx="660400" cy="3810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5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335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outh China 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17D9D4"/>
          </a:solidFill>
          <a:ln>
            <a:noFill/>
          </a:ln>
          <a:extLst/>
        </p:spPr>
      </p:pic>
      <p:sp>
        <p:nvSpPr>
          <p:cNvPr id="15363" name="Line 13"/>
          <p:cNvSpPr>
            <a:spLocks noChangeShapeType="1"/>
          </p:cNvSpPr>
          <p:nvPr/>
        </p:nvSpPr>
        <p:spPr bwMode="auto">
          <a:xfrm flipH="1">
            <a:off x="5228167" y="1085850"/>
            <a:ext cx="3267604" cy="82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4" name="Line 14"/>
          <p:cNvSpPr>
            <a:spLocks noChangeShapeType="1"/>
          </p:cNvSpPr>
          <p:nvPr/>
        </p:nvSpPr>
        <p:spPr bwMode="auto">
          <a:xfrm flipH="1">
            <a:off x="6652154" y="114300"/>
            <a:ext cx="894292" cy="1016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5" name="Freeform 15"/>
          <p:cNvSpPr>
            <a:spLocks/>
          </p:cNvSpPr>
          <p:nvPr/>
        </p:nvSpPr>
        <p:spPr bwMode="auto">
          <a:xfrm>
            <a:off x="5269442" y="768350"/>
            <a:ext cx="1802342" cy="685800"/>
          </a:xfrm>
          <a:custGeom>
            <a:avLst/>
            <a:gdLst>
              <a:gd name="T0" fmla="*/ 0 w 1048"/>
              <a:gd name="T1" fmla="*/ 2147483647 h 432"/>
              <a:gd name="T2" fmla="*/ 2147483647 w 1048"/>
              <a:gd name="T3" fmla="*/ 2147483647 h 432"/>
              <a:gd name="T4" fmla="*/ 2147483647 w 1048"/>
              <a:gd name="T5" fmla="*/ 2147483647 h 432"/>
              <a:gd name="T6" fmla="*/ 2147483647 w 1048"/>
              <a:gd name="T7" fmla="*/ 0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048"/>
              <a:gd name="T13" fmla="*/ 0 h 432"/>
              <a:gd name="T14" fmla="*/ 1048 w 1048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8" h="432">
                <a:moveTo>
                  <a:pt x="0" y="336"/>
                </a:moveTo>
                <a:lnTo>
                  <a:pt x="212" y="432"/>
                </a:lnTo>
                <a:lnTo>
                  <a:pt x="1048" y="380"/>
                </a:lnTo>
                <a:lnTo>
                  <a:pt x="1028" y="0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6" name="Freeform 16"/>
          <p:cNvSpPr>
            <a:spLocks/>
          </p:cNvSpPr>
          <p:nvPr/>
        </p:nvSpPr>
        <p:spPr bwMode="auto">
          <a:xfrm>
            <a:off x="5296958" y="1435100"/>
            <a:ext cx="3219450" cy="273050"/>
          </a:xfrm>
          <a:custGeom>
            <a:avLst/>
            <a:gdLst>
              <a:gd name="T0" fmla="*/ 0 w 1872"/>
              <a:gd name="T1" fmla="*/ 2147483647 h 172"/>
              <a:gd name="T2" fmla="*/ 2147483647 w 1872"/>
              <a:gd name="T3" fmla="*/ 2147483647 h 172"/>
              <a:gd name="T4" fmla="*/ 2147483647 w 1872"/>
              <a:gd name="T5" fmla="*/ 2147483647 h 172"/>
              <a:gd name="T6" fmla="*/ 2147483647 w 1872"/>
              <a:gd name="T7" fmla="*/ 0 h 172"/>
              <a:gd name="T8" fmla="*/ 0 60000 65536"/>
              <a:gd name="T9" fmla="*/ 0 60000 65536"/>
              <a:gd name="T10" fmla="*/ 0 60000 65536"/>
              <a:gd name="T11" fmla="*/ 0 60000 65536"/>
              <a:gd name="T12" fmla="*/ 0 w 1872"/>
              <a:gd name="T13" fmla="*/ 0 h 172"/>
              <a:gd name="T14" fmla="*/ 1872 w 1872"/>
              <a:gd name="T15" fmla="*/ 172 h 1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72" h="172">
                <a:moveTo>
                  <a:pt x="0" y="8"/>
                </a:moveTo>
                <a:lnTo>
                  <a:pt x="140" y="120"/>
                </a:lnTo>
                <a:lnTo>
                  <a:pt x="1424" y="172"/>
                </a:lnTo>
                <a:lnTo>
                  <a:pt x="1872" y="0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7" name="Line 17"/>
          <p:cNvSpPr>
            <a:spLocks noChangeShapeType="1"/>
          </p:cNvSpPr>
          <p:nvPr/>
        </p:nvSpPr>
        <p:spPr bwMode="auto">
          <a:xfrm flipV="1">
            <a:off x="7739063" y="1079500"/>
            <a:ext cx="784225" cy="622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8" name="Freeform 18"/>
          <p:cNvSpPr>
            <a:spLocks/>
          </p:cNvSpPr>
          <p:nvPr/>
        </p:nvSpPr>
        <p:spPr bwMode="auto">
          <a:xfrm>
            <a:off x="5530850" y="1619250"/>
            <a:ext cx="2084388" cy="1879600"/>
          </a:xfrm>
          <a:custGeom>
            <a:avLst/>
            <a:gdLst>
              <a:gd name="T0" fmla="*/ 0 w 1212"/>
              <a:gd name="T1" fmla="*/ 0 h 1184"/>
              <a:gd name="T2" fmla="*/ 2147483647 w 1212"/>
              <a:gd name="T3" fmla="*/ 2147483647 h 1184"/>
              <a:gd name="T4" fmla="*/ 2147483647 w 1212"/>
              <a:gd name="T5" fmla="*/ 2147483647 h 1184"/>
              <a:gd name="T6" fmla="*/ 0 60000 65536"/>
              <a:gd name="T7" fmla="*/ 0 60000 65536"/>
              <a:gd name="T8" fmla="*/ 0 60000 65536"/>
              <a:gd name="T9" fmla="*/ 0 w 1212"/>
              <a:gd name="T10" fmla="*/ 0 h 1184"/>
              <a:gd name="T11" fmla="*/ 1212 w 1212"/>
              <a:gd name="T12" fmla="*/ 1184 h 11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2" h="1184">
                <a:moveTo>
                  <a:pt x="0" y="0"/>
                </a:moveTo>
                <a:lnTo>
                  <a:pt x="736" y="636"/>
                </a:lnTo>
                <a:lnTo>
                  <a:pt x="1212" y="1184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9" name="Freeform 21"/>
          <p:cNvSpPr>
            <a:spLocks/>
          </p:cNvSpPr>
          <p:nvPr/>
        </p:nvSpPr>
        <p:spPr bwMode="auto">
          <a:xfrm>
            <a:off x="3439583" y="1619250"/>
            <a:ext cx="1245129" cy="4089400"/>
          </a:xfrm>
          <a:custGeom>
            <a:avLst/>
            <a:gdLst>
              <a:gd name="T0" fmla="*/ 2147483647 w 724"/>
              <a:gd name="T1" fmla="*/ 0 h 2576"/>
              <a:gd name="T2" fmla="*/ 2147483647 w 724"/>
              <a:gd name="T3" fmla="*/ 2147483647 h 2576"/>
              <a:gd name="T4" fmla="*/ 2147483647 w 724"/>
              <a:gd name="T5" fmla="*/ 2147483647 h 2576"/>
              <a:gd name="T6" fmla="*/ 0 w 724"/>
              <a:gd name="T7" fmla="*/ 2147483647 h 2576"/>
              <a:gd name="T8" fmla="*/ 0 60000 65536"/>
              <a:gd name="T9" fmla="*/ 0 60000 65536"/>
              <a:gd name="T10" fmla="*/ 0 60000 65536"/>
              <a:gd name="T11" fmla="*/ 0 60000 65536"/>
              <a:gd name="T12" fmla="*/ 0 w 724"/>
              <a:gd name="T13" fmla="*/ 0 h 2576"/>
              <a:gd name="T14" fmla="*/ 724 w 724"/>
              <a:gd name="T15" fmla="*/ 2576 h 2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4" h="2576">
                <a:moveTo>
                  <a:pt x="724" y="0"/>
                </a:moveTo>
                <a:lnTo>
                  <a:pt x="684" y="588"/>
                </a:lnTo>
                <a:lnTo>
                  <a:pt x="356" y="2120"/>
                </a:lnTo>
                <a:lnTo>
                  <a:pt x="0" y="2576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0" name="Line 23"/>
          <p:cNvSpPr>
            <a:spLocks noChangeShapeType="1"/>
          </p:cNvSpPr>
          <p:nvPr/>
        </p:nvSpPr>
        <p:spPr bwMode="auto">
          <a:xfrm flipH="1">
            <a:off x="2710392" y="2552700"/>
            <a:ext cx="1898650" cy="233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1" name="Freeform 24"/>
          <p:cNvSpPr>
            <a:spLocks/>
          </p:cNvSpPr>
          <p:nvPr/>
        </p:nvSpPr>
        <p:spPr bwMode="auto">
          <a:xfrm>
            <a:off x="1871133" y="2038350"/>
            <a:ext cx="2772304" cy="876300"/>
          </a:xfrm>
          <a:custGeom>
            <a:avLst/>
            <a:gdLst>
              <a:gd name="T0" fmla="*/ 2147483647 w 1612"/>
              <a:gd name="T1" fmla="*/ 0 h 552"/>
              <a:gd name="T2" fmla="*/ 2147483647 w 1612"/>
              <a:gd name="T3" fmla="*/ 2147483647 h 552"/>
              <a:gd name="T4" fmla="*/ 2147483647 w 1612"/>
              <a:gd name="T5" fmla="*/ 2147483647 h 552"/>
              <a:gd name="T6" fmla="*/ 0 w 1612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1612"/>
              <a:gd name="T13" fmla="*/ 0 h 552"/>
              <a:gd name="T14" fmla="*/ 1612 w 1612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2" h="552">
                <a:moveTo>
                  <a:pt x="1612" y="0"/>
                </a:moveTo>
                <a:lnTo>
                  <a:pt x="1464" y="208"/>
                </a:lnTo>
                <a:lnTo>
                  <a:pt x="408" y="552"/>
                </a:lnTo>
                <a:lnTo>
                  <a:pt x="0" y="380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2" name="Text Box 52"/>
          <p:cNvSpPr txBox="1">
            <a:spLocks noChangeArrowheads="1"/>
          </p:cNvSpPr>
          <p:nvPr/>
        </p:nvSpPr>
        <p:spPr bwMode="auto">
          <a:xfrm>
            <a:off x="3236648" y="4076700"/>
            <a:ext cx="1248569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00"/>
                </a:solidFill>
              </a:rPr>
              <a:t>SURFA</a:t>
            </a:r>
          </a:p>
        </p:txBody>
      </p:sp>
      <p:sp>
        <p:nvSpPr>
          <p:cNvPr id="15373" name="AutoShape 53"/>
          <p:cNvSpPr>
            <a:spLocks noChangeArrowheads="1"/>
          </p:cNvSpPr>
          <p:nvPr/>
        </p:nvSpPr>
        <p:spPr bwMode="auto">
          <a:xfrm>
            <a:off x="3236648" y="4149725"/>
            <a:ext cx="103188" cy="8413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zh-HK" sz="1800">
              <a:ea typeface="新細明體" pitchFamily="18" charset="-120"/>
            </a:endParaRPr>
          </a:p>
        </p:txBody>
      </p:sp>
      <p:sp>
        <p:nvSpPr>
          <p:cNvPr id="15374" name="Text Box 58"/>
          <p:cNvSpPr txBox="1">
            <a:spLocks noChangeArrowheads="1"/>
          </p:cNvSpPr>
          <p:nvPr/>
        </p:nvSpPr>
        <p:spPr bwMode="auto">
          <a:xfrm>
            <a:off x="1" y="260350"/>
            <a:ext cx="3314039" cy="584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HKIA ARR &amp; DEP</a:t>
            </a:r>
          </a:p>
        </p:txBody>
      </p:sp>
      <p:sp>
        <p:nvSpPr>
          <p:cNvPr id="3" name="Rectangle 2"/>
          <p:cNvSpPr/>
          <p:nvPr/>
        </p:nvSpPr>
        <p:spPr>
          <a:xfrm rot="4298198">
            <a:off x="5798608" y="3764492"/>
            <a:ext cx="1225550" cy="192617"/>
          </a:xfrm>
          <a:prstGeom prst="rect">
            <a:avLst/>
          </a:prstGeom>
          <a:solidFill>
            <a:srgbClr val="17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 rot="4838471">
            <a:off x="4656667" y="3548591"/>
            <a:ext cx="1225550" cy="192617"/>
          </a:xfrm>
          <a:prstGeom prst="rect">
            <a:avLst/>
          </a:prstGeom>
          <a:solidFill>
            <a:srgbClr val="17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 rot="16674216">
            <a:off x="2404534" y="3577961"/>
            <a:ext cx="1223962" cy="192617"/>
          </a:xfrm>
          <a:prstGeom prst="rect">
            <a:avLst/>
          </a:prstGeom>
          <a:solidFill>
            <a:srgbClr val="17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20569492">
            <a:off x="1982920" y="2220913"/>
            <a:ext cx="1325959" cy="177800"/>
          </a:xfrm>
          <a:prstGeom prst="rect">
            <a:avLst/>
          </a:prstGeom>
          <a:solidFill>
            <a:srgbClr val="17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 rot="19021835">
            <a:off x="3618442" y="1697039"/>
            <a:ext cx="906331" cy="174625"/>
          </a:xfrm>
          <a:prstGeom prst="rect">
            <a:avLst/>
          </a:prstGeom>
          <a:solidFill>
            <a:srgbClr val="17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 rot="461085">
            <a:off x="6308196" y="3222625"/>
            <a:ext cx="1109266" cy="127000"/>
          </a:xfrm>
          <a:prstGeom prst="rect">
            <a:avLst/>
          </a:prstGeom>
          <a:solidFill>
            <a:srgbClr val="17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81" name="Line 11"/>
          <p:cNvSpPr>
            <a:spLocks noChangeShapeType="1"/>
          </p:cNvSpPr>
          <p:nvPr/>
        </p:nvSpPr>
        <p:spPr bwMode="auto">
          <a:xfrm flipH="1" flipV="1">
            <a:off x="6129338" y="3213100"/>
            <a:ext cx="1492779" cy="2857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2" name="Line 20"/>
          <p:cNvSpPr>
            <a:spLocks noChangeShapeType="1"/>
          </p:cNvSpPr>
          <p:nvPr/>
        </p:nvSpPr>
        <p:spPr bwMode="auto">
          <a:xfrm flipH="1">
            <a:off x="6689990" y="2628900"/>
            <a:ext cx="106627" cy="1860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3" name="Freeform 9"/>
          <p:cNvSpPr>
            <a:spLocks/>
          </p:cNvSpPr>
          <p:nvPr/>
        </p:nvSpPr>
        <p:spPr bwMode="auto">
          <a:xfrm>
            <a:off x="5241925" y="1949450"/>
            <a:ext cx="1451504" cy="2603500"/>
          </a:xfrm>
          <a:custGeom>
            <a:avLst/>
            <a:gdLst>
              <a:gd name="T0" fmla="*/ 2147483647 w 844"/>
              <a:gd name="T1" fmla="*/ 2147483647 h 1640"/>
              <a:gd name="T2" fmla="*/ 2147483647 w 844"/>
              <a:gd name="T3" fmla="*/ 2147483647 h 1640"/>
              <a:gd name="T4" fmla="*/ 0 w 844"/>
              <a:gd name="T5" fmla="*/ 0 h 1640"/>
              <a:gd name="T6" fmla="*/ 0 60000 65536"/>
              <a:gd name="T7" fmla="*/ 0 60000 65536"/>
              <a:gd name="T8" fmla="*/ 0 60000 65536"/>
              <a:gd name="T9" fmla="*/ 0 w 844"/>
              <a:gd name="T10" fmla="*/ 0 h 1640"/>
              <a:gd name="T11" fmla="*/ 844 w 844"/>
              <a:gd name="T12" fmla="*/ 1640 h 16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4" h="1640">
                <a:moveTo>
                  <a:pt x="844" y="1640"/>
                </a:moveTo>
                <a:lnTo>
                  <a:pt x="328" y="312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4" name="Freeform 8"/>
          <p:cNvSpPr>
            <a:spLocks/>
          </p:cNvSpPr>
          <p:nvPr/>
        </p:nvSpPr>
        <p:spPr bwMode="auto">
          <a:xfrm>
            <a:off x="4265083" y="1644650"/>
            <a:ext cx="1148821" cy="4895850"/>
          </a:xfrm>
          <a:custGeom>
            <a:avLst/>
            <a:gdLst>
              <a:gd name="T0" fmla="*/ 0 w 668"/>
              <a:gd name="T1" fmla="*/ 2147483647 h 3084"/>
              <a:gd name="T2" fmla="*/ 2147483647 w 668"/>
              <a:gd name="T3" fmla="*/ 2147483647 h 3084"/>
              <a:gd name="T4" fmla="*/ 2147483647 w 668"/>
              <a:gd name="T5" fmla="*/ 2147483647 h 3084"/>
              <a:gd name="T6" fmla="*/ 2147483647 w 668"/>
              <a:gd name="T7" fmla="*/ 2147483647 h 3084"/>
              <a:gd name="T8" fmla="*/ 2147483647 w 668"/>
              <a:gd name="T9" fmla="*/ 2147483647 h 3084"/>
              <a:gd name="T10" fmla="*/ 2147483647 w 668"/>
              <a:gd name="T11" fmla="*/ 2147483647 h 3084"/>
              <a:gd name="T12" fmla="*/ 2147483647 w 668"/>
              <a:gd name="T13" fmla="*/ 0 h 30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8"/>
              <a:gd name="T22" fmla="*/ 0 h 3084"/>
              <a:gd name="T23" fmla="*/ 668 w 668"/>
              <a:gd name="T24" fmla="*/ 3084 h 30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8" h="3084">
                <a:moveTo>
                  <a:pt x="0" y="3084"/>
                </a:moveTo>
                <a:lnTo>
                  <a:pt x="560" y="2296"/>
                </a:lnTo>
                <a:lnTo>
                  <a:pt x="668" y="1804"/>
                </a:lnTo>
                <a:lnTo>
                  <a:pt x="568" y="616"/>
                </a:lnTo>
                <a:lnTo>
                  <a:pt x="568" y="204"/>
                </a:lnTo>
                <a:lnTo>
                  <a:pt x="540" y="120"/>
                </a:lnTo>
                <a:lnTo>
                  <a:pt x="448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5" name="Freeform 6"/>
          <p:cNvSpPr>
            <a:spLocks/>
          </p:cNvSpPr>
          <p:nvPr/>
        </p:nvSpPr>
        <p:spPr bwMode="auto">
          <a:xfrm>
            <a:off x="2667398" y="2147888"/>
            <a:ext cx="768746" cy="2728912"/>
          </a:xfrm>
          <a:custGeom>
            <a:avLst/>
            <a:gdLst>
              <a:gd name="T0" fmla="*/ 0 w 447"/>
              <a:gd name="T1" fmla="*/ 2147483647 h 1719"/>
              <a:gd name="T2" fmla="*/ 2147483647 w 447"/>
              <a:gd name="T3" fmla="*/ 2147483647 h 1719"/>
              <a:gd name="T4" fmla="*/ 2147483647 w 447"/>
              <a:gd name="T5" fmla="*/ 0 h 1719"/>
              <a:gd name="T6" fmla="*/ 0 60000 65536"/>
              <a:gd name="T7" fmla="*/ 0 60000 65536"/>
              <a:gd name="T8" fmla="*/ 0 60000 65536"/>
              <a:gd name="T9" fmla="*/ 0 w 447"/>
              <a:gd name="T10" fmla="*/ 0 h 1719"/>
              <a:gd name="T11" fmla="*/ 447 w 447"/>
              <a:gd name="T12" fmla="*/ 1719 h 17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7" h="1719">
                <a:moveTo>
                  <a:pt x="0" y="1719"/>
                </a:moveTo>
                <a:lnTo>
                  <a:pt x="174" y="1488"/>
                </a:lnTo>
                <a:lnTo>
                  <a:pt x="447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6" name="Freeform 5"/>
          <p:cNvSpPr>
            <a:spLocks/>
          </p:cNvSpPr>
          <p:nvPr/>
        </p:nvSpPr>
        <p:spPr bwMode="auto">
          <a:xfrm>
            <a:off x="1841898" y="1581151"/>
            <a:ext cx="2590006" cy="1038225"/>
          </a:xfrm>
          <a:custGeom>
            <a:avLst/>
            <a:gdLst>
              <a:gd name="T0" fmla="*/ 0 w 1506"/>
              <a:gd name="T1" fmla="*/ 2147483647 h 654"/>
              <a:gd name="T2" fmla="*/ 2147483647 w 1506"/>
              <a:gd name="T3" fmla="*/ 2147483647 h 654"/>
              <a:gd name="T4" fmla="*/ 2147483647 w 1506"/>
              <a:gd name="T5" fmla="*/ 0 h 654"/>
              <a:gd name="T6" fmla="*/ 0 60000 65536"/>
              <a:gd name="T7" fmla="*/ 0 60000 65536"/>
              <a:gd name="T8" fmla="*/ 0 60000 65536"/>
              <a:gd name="T9" fmla="*/ 0 w 1506"/>
              <a:gd name="T10" fmla="*/ 0 h 654"/>
              <a:gd name="T11" fmla="*/ 1506 w 1506"/>
              <a:gd name="T12" fmla="*/ 654 h 6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6" h="654">
                <a:moveTo>
                  <a:pt x="0" y="654"/>
                </a:moveTo>
                <a:lnTo>
                  <a:pt x="1350" y="210"/>
                </a:lnTo>
                <a:lnTo>
                  <a:pt x="1506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7" name="Line 7"/>
          <p:cNvSpPr>
            <a:spLocks noChangeShapeType="1"/>
          </p:cNvSpPr>
          <p:nvPr/>
        </p:nvSpPr>
        <p:spPr bwMode="auto">
          <a:xfrm>
            <a:off x="4017434" y="1196975"/>
            <a:ext cx="244210" cy="5730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>
          <a:xfrm>
            <a:off x="9245600" y="6434138"/>
            <a:ext cx="6604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6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888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286404" cy="6858000"/>
          </a:xfrm>
          <a:prstGeom prst="rect">
            <a:avLst/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>
              <a:latin typeface="Calibri" panose="020F0502020204030204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286404" y="260351"/>
            <a:ext cx="8268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000">
              <a:latin typeface="Calibri" panose="020F0502020204030204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1971" y="260350"/>
            <a:ext cx="7255802" cy="616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4172215" y="1557338"/>
            <a:ext cx="780785" cy="863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172215" y="2420938"/>
            <a:ext cx="156502" cy="431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>
            <a:off x="2534974" y="2852738"/>
            <a:ext cx="1793743" cy="20891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4953001" y="1341438"/>
            <a:ext cx="624285" cy="2159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 flipV="1">
            <a:off x="4328716" y="2420938"/>
            <a:ext cx="233892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4328716" y="2276476"/>
            <a:ext cx="156501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4485217" y="2060575"/>
            <a:ext cx="779066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H="1" flipV="1">
            <a:off x="4328716" y="2349500"/>
            <a:ext cx="0" cy="71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V="1">
            <a:off x="4328717" y="2205038"/>
            <a:ext cx="77390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4406107" y="1989138"/>
            <a:ext cx="858177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0" y="13816"/>
            <a:ext cx="1286404" cy="684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MVA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R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R</a:t>
            </a:r>
          </a:p>
          <a:p>
            <a:pPr algn="ctr">
              <a:spcBef>
                <a:spcPct val="50000"/>
              </a:spcBef>
              <a:defRPr/>
            </a:pPr>
            <a:endParaRPr lang="en-GB" altLang="en-US" sz="1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V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O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R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I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altLang="en-US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432805" y="908050"/>
            <a:ext cx="49244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000">
              <a:latin typeface="Calibri" panose="020F0502020204030204" pitchFamily="34" charset="0"/>
            </a:endParaRPr>
          </a:p>
        </p:txBody>
      </p:sp>
      <p:sp>
        <p:nvSpPr>
          <p:cNvPr id="199697" name="Line 17"/>
          <p:cNvSpPr>
            <a:spLocks noChangeShapeType="1"/>
          </p:cNvSpPr>
          <p:nvPr/>
        </p:nvSpPr>
        <p:spPr bwMode="auto">
          <a:xfrm flipV="1">
            <a:off x="4328717" y="2708276"/>
            <a:ext cx="313002" cy="730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719108" y="2781301"/>
            <a:ext cx="935567" cy="792163"/>
          </a:xfrm>
          <a:prstGeom prst="line">
            <a:avLst/>
          </a:prstGeom>
          <a:noFill/>
          <a:ln w="19050">
            <a:solidFill>
              <a:srgbClr val="FF6699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199699" name="Text Box 19"/>
          <p:cNvSpPr txBox="1">
            <a:spLocks noChangeArrowheads="1"/>
          </p:cNvSpPr>
          <p:nvPr/>
        </p:nvSpPr>
        <p:spPr bwMode="auto">
          <a:xfrm>
            <a:off x="5733786" y="3573463"/>
            <a:ext cx="15078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n-US" sz="28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2.25 nm</a:t>
            </a: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rot="20008633" flipH="1" flipV="1">
            <a:off x="5559113" y="1597390"/>
            <a:ext cx="1613126" cy="33790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rot="20008633" flipH="1" flipV="1">
            <a:off x="5515051" y="1541047"/>
            <a:ext cx="1593150" cy="27872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H="1" flipV="1">
            <a:off x="7086600" y="1449388"/>
            <a:ext cx="310092" cy="86499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80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1971" y="24113"/>
            <a:ext cx="7255802" cy="584775"/>
          </a:xfrm>
          <a:prstGeom prst="rect">
            <a:avLst/>
          </a:prstGeom>
          <a:solidFill>
            <a:schemeClr val="accent3">
              <a:lumMod val="9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Main Stream of Approach Flow</a:t>
            </a:r>
            <a:endParaRPr lang="en-GB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245600" y="6434138"/>
            <a:ext cx="660400" cy="381000"/>
          </a:xfrm>
        </p:spPr>
        <p:txBody>
          <a:bodyPr/>
          <a:lstStyle/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7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7" grpId="0" animBg="1"/>
      <p:bldP spid="1996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059"/>
            <a:ext cx="8948836" cy="62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906000" cy="719138"/>
          </a:xfrm>
        </p:spPr>
        <p:txBody>
          <a:bodyPr/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navigation specification by flight phase</a:t>
            </a:r>
            <a:r>
              <a:rPr lang="en-US" sz="2800" dirty="0" smtClean="0"/>
              <a:t>	</a:t>
            </a:r>
          </a:p>
        </p:txBody>
      </p:sp>
      <p:sp>
        <p:nvSpPr>
          <p:cNvPr id="1024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6188592"/>
            <a:ext cx="8420100" cy="381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SzTx/>
              <a:buFont typeface="Wingdings" pitchFamily="2" charset="2"/>
              <a:buChar char="Q"/>
            </a:pPr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Obsolete ICAO Doc 9613 PBN Manual 3rd edition</a:t>
            </a:r>
          </a:p>
        </p:txBody>
      </p:sp>
      <p:pic>
        <p:nvPicPr>
          <p:cNvPr id="68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580" y="772633"/>
            <a:ext cx="4169414" cy="539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245600" y="6434138"/>
            <a:ext cx="660400" cy="381000"/>
          </a:xfrm>
        </p:spPr>
        <p:txBody>
          <a:bodyPr/>
          <a:lstStyle/>
          <a:p>
            <a:fld id="{B7289D61-6F6B-4ED8-A2A7-0CB22F659062}" type="slidenum">
              <a:rPr lang="en-US" sz="1400" b="1" smtClean="0">
                <a:latin typeface="Calibri" panose="020F0502020204030204" pitchFamily="34" charset="0"/>
              </a:rPr>
              <a:pPr/>
              <a:t>8</a:t>
            </a:fld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3881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150095" cy="681513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52400"/>
            <a:ext cx="9017000" cy="719138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 Kong RNP AR APCH Summary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427509"/>
            <a:ext cx="685799" cy="432078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9245600" y="6434138"/>
            <a:ext cx="660400" cy="381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bg1"/>
                </a:solidFill>
                <a:latin typeface="Times New Roman" pitchFamily="18" charset="0"/>
                <a:ea typeface="新細明體" charset="-120"/>
                <a:cs typeface="+mn-cs"/>
              </a:defRPr>
            </a:lvl9pPr>
          </a:lstStyle>
          <a:p>
            <a:pPr algn="ctr"/>
            <a:fld id="{B7289D61-6F6B-4ED8-A2A7-0CB22F659062}" type="slidenum">
              <a:rPr lang="en-US" sz="1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pPr algn="ctr"/>
              <a:t>9</a:t>
            </a:fld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133600"/>
            <a:ext cx="8991600" cy="35394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RWY 07</a:t>
            </a:r>
          </a:p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RNP AR APCH L/R as ILS Backup			x2</a:t>
            </a:r>
          </a:p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RNP AR APCH L/R for contingency			x2</a:t>
            </a:r>
          </a:p>
          <a:p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RWY25</a:t>
            </a:r>
          </a:p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RNP AR APCH L/R as ILS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Backup			x2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RNP AR APCH L/R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enhance accessibility		</a:t>
            </a:r>
            <a:r>
              <a:rPr lang="en-US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x2</a:t>
            </a:r>
          </a:p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			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No. of RNP AR APCH	x8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2096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01BD9EE357114084A1A197DB4FC354" ma:contentTypeVersion="5" ma:contentTypeDescription="Create a new document." ma:contentTypeScope="" ma:versionID="7e67836c0b9aba9a4c14681921e578b0">
  <xsd:schema xmlns:xsd="http://www.w3.org/2001/XMLSchema" xmlns:xs="http://www.w3.org/2001/XMLSchema" xmlns:p="http://schemas.microsoft.com/office/2006/metadata/properties" xmlns:ns2="2b0c29a6-a2e0-472b-bfb4-397922b0132f" targetNamespace="http://schemas.microsoft.com/office/2006/metadata/properties" ma:root="true" ma:fieldsID="5c84928c2a5c4de300c71ae487b21fdc" ns2:_="">
    <xsd:import namespace="2b0c29a6-a2e0-472b-bfb4-397922b0132f"/>
    <xsd:element name="properties">
      <xsd:complexType>
        <xsd:sequence>
          <xsd:element name="documentManagement">
            <xsd:complexType>
              <xsd:all>
                <xsd:element ref="ns2:Number" minOccurs="0"/>
                <xsd:element ref="ns2:Update_x0020_Date" minOccurs="0"/>
                <xsd:element ref="ns2:Presenter" minOccurs="0"/>
                <xsd:element ref="ns2:Category" minOccurs="0"/>
                <xsd:element ref="ns2:Type_x0020_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c29a6-a2e0-472b-bfb4-397922b0132f" elementFormDefault="qualified">
    <xsd:import namespace="http://schemas.microsoft.com/office/2006/documentManagement/types"/>
    <xsd:import namespace="http://schemas.microsoft.com/office/infopath/2007/PartnerControls"/>
    <xsd:element name="Number" ma:index="8" nillable="true" ma:displayName="Number" ma:internalName="Number">
      <xsd:simpleType>
        <xsd:restriction base="dms:Text">
          <xsd:maxLength value="255"/>
        </xsd:restriction>
      </xsd:simpleType>
    </xsd:element>
    <xsd:element name="Update_x0020_Date" ma:index="9" nillable="true" ma:displayName="Update Date" ma:internalName="Update_x0020_Date">
      <xsd:simpleType>
        <xsd:restriction base="dms:Text">
          <xsd:maxLength value="255"/>
        </xsd:restriction>
      </xsd:simpleType>
    </xsd:element>
    <xsd:element name="Presenter" ma:index="10" nillable="true" ma:displayName="Presenter" ma:internalName="Presenter">
      <xsd:simpleType>
        <xsd:restriction base="dms:Text">
          <xsd:maxLength value="255"/>
        </xsd:restriction>
      </xsd:simpleType>
    </xsd:element>
    <xsd:element name="Category" ma:index="11" nillable="true" ma:displayName="Category" ma:format="Dropdown" ma:internalName="Category">
      <xsd:simpleType>
        <xsd:union memberTypes="dms:Text">
          <xsd:simpleType>
            <xsd:restriction base="dms:Choice">
              <xsd:enumeration value="1-Report"/>
              <xsd:enumeration value="2-General Information"/>
              <xsd:enumeration value="3-Working Papers"/>
              <xsd:enumeration value="4-Information Papers"/>
              <xsd:enumeration value="5-Presentations"/>
              <xsd:enumeration value="6-Discussion papers"/>
            </xsd:restriction>
          </xsd:simpleType>
        </xsd:union>
      </xsd:simpleType>
    </xsd:element>
    <xsd:element name="Type_x0020_Name" ma:index="12" nillable="true" ma:displayName="Type Name" ma:internalName="Type_x0020_Na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2b0c29a6-a2e0-472b-bfb4-397922b0132f">Day 3 - Presentations</Category>
    <Type_x0020_Name xmlns="2b0c29a6-a2e0-472b-bfb4-397922b0132f">2015-PBN</Type_x0020_Name>
    <Presenter xmlns="2b0c29a6-a2e0-472b-bfb4-397922b0132f">Hong Kong, China</Presenter>
    <Update_x0020_Date xmlns="2b0c29a6-a2e0-472b-bfb4-397922b0132f">06 Jun. 2015</Update_x0020_Date>
    <Number xmlns="2b0c29a6-a2e0-472b-bfb4-397922b0132f">3-8</Number>
  </documentManagement>
</p:properties>
</file>

<file path=customXml/itemProps1.xml><?xml version="1.0" encoding="utf-8"?>
<ds:datastoreItem xmlns:ds="http://schemas.openxmlformats.org/officeDocument/2006/customXml" ds:itemID="{DC2A1DD4-25FE-4E51-999D-1C1C1DA5669C}"/>
</file>

<file path=customXml/itemProps2.xml><?xml version="1.0" encoding="utf-8"?>
<ds:datastoreItem xmlns:ds="http://schemas.openxmlformats.org/officeDocument/2006/customXml" ds:itemID="{671CDA4E-5005-434B-B52F-258D9D2AB7B2}"/>
</file>

<file path=customXml/itemProps3.xml><?xml version="1.0" encoding="utf-8"?>
<ds:datastoreItem xmlns:ds="http://schemas.openxmlformats.org/officeDocument/2006/customXml" ds:itemID="{4972A373-DD8B-4277-908C-6DFBDB8CE4F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12867</TotalTime>
  <Words>822</Words>
  <Application>Microsoft Office PowerPoint</Application>
  <PresentationFormat>A4 Paper (210x297 mm)</PresentationFormat>
  <Paragraphs>191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Blueprint</vt:lpstr>
      <vt:lpstr>Slide 1</vt:lpstr>
      <vt:lpstr>Content</vt:lpstr>
      <vt:lpstr>Hong Kong PBN Implementation Roadmap (Overview)</vt:lpstr>
      <vt:lpstr>Hong Kong PBN Implementation Current Status</vt:lpstr>
      <vt:lpstr>Slide 5</vt:lpstr>
      <vt:lpstr>Slide 6</vt:lpstr>
      <vt:lpstr>Slide 7</vt:lpstr>
      <vt:lpstr>Application of navigation specification by flight phase </vt:lpstr>
      <vt:lpstr>Hong Kong RNP AR APCH Summary</vt:lpstr>
      <vt:lpstr>Content</vt:lpstr>
      <vt:lpstr>Slide 11</vt:lpstr>
      <vt:lpstr>Slide 12</vt:lpstr>
      <vt:lpstr>Slide 13</vt:lpstr>
      <vt:lpstr>Slide 14</vt:lpstr>
      <vt:lpstr>Overcome the Challenge!</vt:lpstr>
      <vt:lpstr>Overcome the Challenge by all stakeholders - 1</vt:lpstr>
      <vt:lpstr>Slide 17</vt:lpstr>
      <vt:lpstr>Conclusion:</vt:lpstr>
      <vt:lpstr>Thank you for your attention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Hong Kong PBN Implementation and Integrating RNP AR into a Busy Airspace - Success and Challenges</dc:title>
  <dc:creator>Saud</dc:creator>
  <cp:lastModifiedBy>Joe</cp:lastModifiedBy>
  <cp:revision>624</cp:revision>
  <dcterms:created xsi:type="dcterms:W3CDTF">2006-11-09T10:42:17Z</dcterms:created>
  <dcterms:modified xsi:type="dcterms:W3CDTF">2015-06-05T05:53:59Z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0x010100EB01BD9EE357114084A1A197DB4FC354</vt:lpwstr>
  </property>
</Properties>
</file>